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0" r:id="rId4"/>
    <p:sldId id="266" r:id="rId5"/>
    <p:sldId id="267" r:id="rId6"/>
    <p:sldId id="257" r:id="rId7"/>
    <p:sldId id="264" r:id="rId8"/>
    <p:sldId id="268" r:id="rId9"/>
    <p:sldId id="262" r:id="rId10"/>
    <p:sldId id="256" r:id="rId11"/>
    <p:sldId id="263" r:id="rId12"/>
    <p:sldId id="265" r:id="rId13"/>
    <p:sldId id="269" r:id="rId14"/>
  </p:sldIdLst>
  <p:sldSz cx="12192000" cy="6858000"/>
  <p:notesSz cx="6858000" cy="9144000"/>
  <p:embeddedFontLst>
    <p:embeddedFont>
      <p:font typeface="Amatic SC" pitchFamily="2" charset="0"/>
      <p:regular r:id="rId15"/>
    </p:embeddedFont>
    <p:embeddedFont>
      <p:font typeface="MV Boli" panose="02000500030200090000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Amatemora" panose="020005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779"/>
    <a:srgbClr val="D0B79B"/>
    <a:srgbClr val="A4705B"/>
    <a:srgbClr val="FFBE95"/>
    <a:srgbClr val="DCC7AC"/>
    <a:srgbClr val="FED7AC"/>
    <a:srgbClr val="CD915D"/>
    <a:srgbClr val="E3B19A"/>
    <a:srgbClr val="FFD2B7"/>
    <a:srgbClr val="EC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8" autoAdjust="0"/>
    <p:restoredTop sz="94660"/>
  </p:normalViewPr>
  <p:slideViewPr>
    <p:cSldViewPr snapToGrid="0">
      <p:cViewPr>
        <p:scale>
          <a:sx n="66" d="100"/>
          <a:sy n="66" d="100"/>
        </p:scale>
        <p:origin x="8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08B7-4354-4DC4-9A31-4101EFD2D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557CE-246F-452F-9D8A-961E4E35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77A09-DA51-4233-9D99-FE82CA42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702B-30CF-4775-8101-46F2517F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BF0C4-2574-42EB-8C21-DEA2A27A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169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75BF-47FF-4328-8C08-7038D8D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A382D-754D-4ACA-9171-9371D73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3E428-C493-4763-8B9B-3352E5C0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21D94-0C00-49B2-8E7D-CE476385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66AA-7DD2-4045-BAEB-88CE3AA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3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F02AD-2D0C-4B04-B228-C71F8D03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02DE3-012D-4001-A8D1-84625AB56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5418-0287-497F-A8D3-0DE7B99A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648C-3382-4AE2-8165-38CBD72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B230-8E64-4A4D-BDAA-59B3FE9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1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065D-BC0B-47ED-B6D8-D444AC93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58BD-319C-4241-BD4B-D3259566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A8CB8-282C-477F-9263-A6D744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03CB-CECF-43CD-945F-45BEE5F7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6386-CB72-4CD6-94D3-1C18A5E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55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3EB5-5450-48D2-A087-CC834204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7005-148C-43CF-9D1E-58A1EFBAB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902B-69B4-4DD0-9B7E-98523FFB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E5C3-7C68-41ED-A686-87FAD0F4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B74BC-DB77-4A4B-A674-F5FF3A3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01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0BA-B2CF-459F-8E44-4649CF8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D3E2-0751-4D59-9765-3DED1A7F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BF259-763E-4EFE-81C1-3BAA445A9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1D868-9719-413B-9B6E-679D927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749C9-E182-45CC-975B-E55783C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0690E-7BBE-4EB6-9A57-D7DA79C9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46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C1E6-6054-44B6-8983-34DD6A10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5B641-6C85-41CE-A411-D542AED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4EB97-0D8D-4F23-8DFE-4B1809C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C34C6-D089-44DE-8515-929DAB0C8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D19E8-6826-43BF-901B-23B124B4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B3F79-E40C-4EF0-97A4-381CA58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F0A20-DA40-4343-865C-05EBAA6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0A32B-294E-4FAD-968F-BD60D81F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544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CB6D-F321-43A2-A778-B0D89639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D3B63-4BC5-403E-8E81-144B85D2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4E6DD-0EA5-4EBC-B8D9-C9D9A00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4F58C-92F2-4DE4-9BDA-C2DF4667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4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8B9A7-7918-4550-A0CC-4DEDA557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69B4C-46A2-4093-8DE6-22ED0E9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EEC98-540B-4E94-87B2-1122E20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E163-D093-4C4C-A204-665C2A2C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DB8E-EF6A-40B7-80E7-EA47323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16794-91A3-4F71-B86C-9D871927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516C-F78F-4400-87BF-27110117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3603-AEEB-456C-AA5B-5DC62F9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757D-5F15-4E0C-9C3F-70FF2CB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A9B6-6C61-4403-A3AC-4BE69506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0B7DE-CFFE-4820-A9F8-927F5C04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BA979-7541-4467-AC99-2786556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7C532-A358-466C-B3AE-14614373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50E9-48C2-4A7D-8A4E-C6518C20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8C1B-E8D4-496B-A0C3-D110904B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7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CC475-794A-4D64-87DD-7C4D8477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B71C1-A867-4722-82CD-867231EA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2EEA-8DC6-4895-A081-4BFFC1A9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FEC2-3420-48E9-9BC6-6268E5E97BB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BA33-F281-4B7D-BA19-39E7FCD7D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7CA3-3290-4FF0-AB9C-F68D135C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832567" y="2389352"/>
            <a:ext cx="7071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Ilmu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engetahuan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Alam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3907624" y="3678410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54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54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dunia</a:t>
            </a:r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BD01A2D-FF63-4E22-94EA-CD77F07F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57" y="-382708"/>
            <a:ext cx="3114059" cy="414968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EDAABA-4F19-47EC-8C16-17F85668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94" y="3149269"/>
            <a:ext cx="2936891" cy="3913594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15C0E0-451D-464F-868B-BB79AF862C43}"/>
              </a:ext>
            </a:extLst>
          </p:cNvPr>
          <p:cNvSpPr/>
          <p:nvPr/>
        </p:nvSpPr>
        <p:spPr>
          <a:xfrm>
            <a:off x="-20358" y="-18927"/>
            <a:ext cx="4755050" cy="1980799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589906-B7F6-4143-A6BF-EBD6AC8B32B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716569" y="564793"/>
            <a:ext cx="1054389" cy="1481626"/>
            <a:chOff x="9340371" y="1200954"/>
            <a:chExt cx="1517798" cy="2132809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A1FFDE0-4944-4D45-934C-F5F0B8EA5377}"/>
              </a:ext>
            </a:extLst>
          </p:cNvPr>
          <p:cNvSpPr/>
          <p:nvPr/>
        </p:nvSpPr>
        <p:spPr>
          <a:xfrm>
            <a:off x="6400881" y="5395409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FE3B21F-B705-44C4-A99F-1EB5B02268EB}"/>
              </a:ext>
            </a:extLst>
          </p:cNvPr>
          <p:cNvSpPr/>
          <p:nvPr/>
        </p:nvSpPr>
        <p:spPr>
          <a:xfrm>
            <a:off x="6545943" y="5487670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6EC5C97-8587-4CBC-84F7-00A4BB6D4586}"/>
              </a:ext>
            </a:extLst>
          </p:cNvPr>
          <p:cNvSpPr/>
          <p:nvPr/>
        </p:nvSpPr>
        <p:spPr>
          <a:xfrm>
            <a:off x="9593943" y="4363670"/>
            <a:ext cx="2830286" cy="2646730"/>
          </a:xfrm>
          <a:custGeom>
            <a:avLst/>
            <a:gdLst>
              <a:gd name="connsiteX0" fmla="*/ 0 w 2830286"/>
              <a:gd name="connsiteY0" fmla="*/ 2646730 h 2646730"/>
              <a:gd name="connsiteX1" fmla="*/ 1378857 w 2830286"/>
              <a:gd name="connsiteY1" fmla="*/ 585701 h 2646730"/>
              <a:gd name="connsiteX2" fmla="*/ 2830286 w 2830286"/>
              <a:gd name="connsiteY2" fmla="*/ 5130 h 2646730"/>
              <a:gd name="connsiteX3" fmla="*/ 2728686 w 2830286"/>
              <a:gd name="connsiteY3" fmla="*/ 2211301 h 2646730"/>
              <a:gd name="connsiteX4" fmla="*/ 2801257 w 2830286"/>
              <a:gd name="connsiteY4" fmla="*/ 2588673 h 2646730"/>
              <a:gd name="connsiteX5" fmla="*/ 0 w 2830286"/>
              <a:gd name="connsiteY5" fmla="*/ 2646730 h 26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286" h="264673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4671D4-4C54-43E9-ABA2-68316C3F0092}"/>
              </a:ext>
            </a:extLst>
          </p:cNvPr>
          <p:cNvGrpSpPr/>
          <p:nvPr/>
        </p:nvGrpSpPr>
        <p:grpSpPr>
          <a:xfrm>
            <a:off x="1766457" y="909147"/>
            <a:ext cx="1044633" cy="1426328"/>
            <a:chOff x="9150308" y="1638231"/>
            <a:chExt cx="1503754" cy="2053206"/>
          </a:xfrm>
        </p:grpSpPr>
        <p:sp>
          <p:nvSpPr>
            <p:cNvPr id="86" name="Star: 4 Points 85">
              <a:extLst>
                <a:ext uri="{FF2B5EF4-FFF2-40B4-BE49-F238E27FC236}">
                  <a16:creationId xmlns:a16="http://schemas.microsoft.com/office/drawing/2014/main" id="{3044F017-7868-44EF-B5BB-5AAD8B949CCA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tar: 4 Points 86">
              <a:extLst>
                <a:ext uri="{FF2B5EF4-FFF2-40B4-BE49-F238E27FC236}">
                  <a16:creationId xmlns:a16="http://schemas.microsoft.com/office/drawing/2014/main" id="{87C46C64-3F5E-4616-A64F-BE59FFE75FA4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:a16="http://schemas.microsoft.com/office/drawing/2014/main" id="{CFE8EE38-C384-4A96-B646-65B9C593E69C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82" grpId="0" animBg="1"/>
      <p:bldP spid="81" grpId="0" animBg="1"/>
      <p:bldP spid="99" grpId="0" animBg="1"/>
      <p:bldP spid="84" grpId="0" animBg="1"/>
      <p:bldP spid="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439390" y="1513188"/>
            <a:ext cx="731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Lempeng-lempeng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utama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3609001" y="3033409"/>
            <a:ext cx="4071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Bumi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memiliki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tujuh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utama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dan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banyak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kecil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.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kecil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sendiri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terjadi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akibat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adanya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perpecahan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dari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besar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.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Adapun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lempeng-lempeng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tektonik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utama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2000" spc="600" dirty="0" err="1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yaitu</a:t>
            </a:r>
            <a:r>
              <a:rPr lang="en-US" sz="2000" spc="600" dirty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:[20]</a:t>
            </a:r>
            <a:endParaRPr lang="en-US" sz="2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760573" y="545815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1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1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7AFE638-2F6E-496F-BDF5-CDAB5E4B190C}"/>
              </a:ext>
            </a:extLst>
          </p:cNvPr>
          <p:cNvSpPr/>
          <p:nvPr/>
        </p:nvSpPr>
        <p:spPr>
          <a:xfrm>
            <a:off x="5312176" y="937034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110BD8-75BF-4DFF-B12B-5C606358F7F7}"/>
              </a:ext>
            </a:extLst>
          </p:cNvPr>
          <p:cNvSpPr txBox="1"/>
          <p:nvPr/>
        </p:nvSpPr>
        <p:spPr>
          <a:xfrm>
            <a:off x="5611008" y="823361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Lempeng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Dunia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E1D11-F032-4878-A83B-CF54FFB9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0" y="-72072"/>
            <a:ext cx="2318030" cy="2318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9BF3455-2B20-494A-B3ED-D027451C4140}"/>
              </a:ext>
            </a:extLst>
          </p:cNvPr>
          <p:cNvSpPr txBox="1"/>
          <p:nvPr/>
        </p:nvSpPr>
        <p:spPr>
          <a:xfrm>
            <a:off x="804460" y="2356840"/>
            <a:ext cx="1673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i-FI" sz="2000" dirty="0">
                <a:latin typeface="MV Boli" panose="02000500030200090000" pitchFamily="2" charset="0"/>
                <a:cs typeface="MV Boli" panose="02000500030200090000" pitchFamily="2" charset="0"/>
              </a:rPr>
              <a:t>Lempeng Afrika, meliputi Afrika - Lempeng benua.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F5EC85-CDAC-44CC-92F4-F587DC7FEE66}"/>
              </a:ext>
            </a:extLst>
          </p:cNvPr>
          <p:cNvSpPr txBox="1"/>
          <p:nvPr/>
        </p:nvSpPr>
        <p:spPr>
          <a:xfrm>
            <a:off x="2959268" y="2356840"/>
            <a:ext cx="1791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Antartika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Antartika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-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D5ED9F9-32A9-4090-AB66-BC44F4C17AA6}"/>
              </a:ext>
            </a:extLst>
          </p:cNvPr>
          <p:cNvSpPr txBox="1"/>
          <p:nvPr/>
        </p:nvSpPr>
        <p:spPr>
          <a:xfrm>
            <a:off x="5150283" y="2394908"/>
            <a:ext cx="16737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Indo-Australia,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Australia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tergabung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India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50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sampai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55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juta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lalu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)-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9F6FD-283F-4E1A-8F7D-CBB33E508602}"/>
              </a:ext>
            </a:extLst>
          </p:cNvPr>
          <p:cNvSpPr txBox="1"/>
          <p:nvPr/>
        </p:nvSpPr>
        <p:spPr>
          <a:xfrm>
            <a:off x="7474461" y="2356837"/>
            <a:ext cx="1673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i-FI" sz="2000" dirty="0">
                <a:latin typeface="MV Boli" panose="02000500030200090000" pitchFamily="2" charset="0"/>
                <a:cs typeface="MV Boli" panose="02000500030200090000" pitchFamily="2" charset="0"/>
              </a:rPr>
              <a:t>Lempeng Eurasia, meliputi Asia dan Eropa - Lempeng benua.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99C44F-7E6E-48E2-A90D-28CFDE9D39AE}"/>
              </a:ext>
            </a:extLst>
          </p:cNvPr>
          <p:cNvSpPr txBox="1"/>
          <p:nvPr/>
        </p:nvSpPr>
        <p:spPr>
          <a:xfrm>
            <a:off x="9508876" y="2356836"/>
            <a:ext cx="21514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Amerika Utara,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Amerika Utara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Siberia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timur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-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186C8D8-ECFC-4BB4-B07C-58CFD3979165}"/>
              </a:ext>
            </a:extLst>
          </p:cNvPr>
          <p:cNvGrpSpPr/>
          <p:nvPr/>
        </p:nvGrpSpPr>
        <p:grpSpPr>
          <a:xfrm>
            <a:off x="1105316" y="449925"/>
            <a:ext cx="1054389" cy="1481626"/>
            <a:chOff x="9340371" y="1200954"/>
            <a:chExt cx="1517798" cy="2132809"/>
          </a:xfrm>
        </p:grpSpPr>
        <p:sp>
          <p:nvSpPr>
            <p:cNvPr id="126" name="Star: 4 Points 125">
              <a:extLst>
                <a:ext uri="{FF2B5EF4-FFF2-40B4-BE49-F238E27FC236}">
                  <a16:creationId xmlns:a16="http://schemas.microsoft.com/office/drawing/2014/main" id="{A9E1D9E3-E439-4E45-935A-6AB5DF18B12C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Star: 4 Points 126">
              <a:extLst>
                <a:ext uri="{FF2B5EF4-FFF2-40B4-BE49-F238E27FC236}">
                  <a16:creationId xmlns:a16="http://schemas.microsoft.com/office/drawing/2014/main" id="{FDB8A0FE-26D5-4389-A3CB-3FFC9C0AA842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Star: 4 Points 127">
              <a:extLst>
                <a:ext uri="{FF2B5EF4-FFF2-40B4-BE49-F238E27FC236}">
                  <a16:creationId xmlns:a16="http://schemas.microsoft.com/office/drawing/2014/main" id="{96EFCDE0-5726-4DD7-9E5B-77209FE10150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504898F-63A3-4CD2-8761-BB4C23DA1D0D}"/>
              </a:ext>
            </a:extLst>
          </p:cNvPr>
          <p:cNvGrpSpPr/>
          <p:nvPr/>
        </p:nvGrpSpPr>
        <p:grpSpPr>
          <a:xfrm>
            <a:off x="2315296" y="226056"/>
            <a:ext cx="1044633" cy="1426328"/>
            <a:chOff x="9150308" y="1638231"/>
            <a:chExt cx="1503754" cy="2053206"/>
          </a:xfrm>
        </p:grpSpPr>
        <p:sp>
          <p:nvSpPr>
            <p:cNvPr id="130" name="Star: 4 Points 129">
              <a:extLst>
                <a:ext uri="{FF2B5EF4-FFF2-40B4-BE49-F238E27FC236}">
                  <a16:creationId xmlns:a16="http://schemas.microsoft.com/office/drawing/2014/main" id="{2A80E96A-2E83-4563-8A45-B4DD0DD64F44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4 Points 130">
              <a:extLst>
                <a:ext uri="{FF2B5EF4-FFF2-40B4-BE49-F238E27FC236}">
                  <a16:creationId xmlns:a16="http://schemas.microsoft.com/office/drawing/2014/main" id="{2B689DDB-FB0B-414F-8B90-2C0692790F65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Star: 4 Points 131">
              <a:extLst>
                <a:ext uri="{FF2B5EF4-FFF2-40B4-BE49-F238E27FC236}">
                  <a16:creationId xmlns:a16="http://schemas.microsoft.com/office/drawing/2014/main" id="{CCD0077B-5A78-4F9F-927C-7DFFB287E617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2BD5257-0D15-4610-B9C5-1F9BA0BD43B3}"/>
              </a:ext>
            </a:extLst>
          </p:cNvPr>
          <p:cNvSpPr/>
          <p:nvPr/>
        </p:nvSpPr>
        <p:spPr>
          <a:xfrm>
            <a:off x="8037551" y="5285812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1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1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1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1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1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1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1"/>
                            </p:stCondLst>
                            <p:childTnLst>
                              <p:par>
                                <p:cTn id="5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601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1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117" grpId="0"/>
      <p:bldP spid="118" grpId="0"/>
      <p:bldP spid="119" grpId="0"/>
      <p:bldP spid="120" grpId="0"/>
      <p:bldP spid="121" grpId="0"/>
      <p:bldP spid="124" grpId="0" animBg="1"/>
      <p:bldP spid="1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9B9D486-6577-4A0E-B149-9A5EEDB9115D}"/>
              </a:ext>
            </a:extLst>
          </p:cNvPr>
          <p:cNvCxnSpPr>
            <a:cxnSpLocks/>
          </p:cNvCxnSpPr>
          <p:nvPr/>
        </p:nvCxnSpPr>
        <p:spPr>
          <a:xfrm flipH="1">
            <a:off x="6063499" y="711242"/>
            <a:ext cx="32501" cy="3966219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86C315F-6146-4BD5-B252-4125A74888D2}"/>
              </a:ext>
            </a:extLst>
          </p:cNvPr>
          <p:cNvSpPr txBox="1"/>
          <p:nvPr/>
        </p:nvSpPr>
        <p:spPr>
          <a:xfrm>
            <a:off x="6723262" y="1297872"/>
            <a:ext cx="2165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</a:t>
            </a:r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6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D5C1ED-EE99-4892-8E4E-40B781955A38}"/>
              </a:ext>
            </a:extLst>
          </p:cNvPr>
          <p:cNvSpPr txBox="1"/>
          <p:nvPr/>
        </p:nvSpPr>
        <p:spPr>
          <a:xfrm>
            <a:off x="3207067" y="2965609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</a:t>
            </a:r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7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D00BE3-43A4-45D2-90C3-2D84DC8DBA13}"/>
              </a:ext>
            </a:extLst>
          </p:cNvPr>
          <p:cNvSpPr txBox="1"/>
          <p:nvPr/>
        </p:nvSpPr>
        <p:spPr>
          <a:xfrm>
            <a:off x="6813408" y="4865839"/>
            <a:ext cx="218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3</a:t>
            </a:r>
            <a:endParaRPr lang="en-US" sz="54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1BAA57-A7E3-4BAA-B23A-6694890F1FFC}"/>
              </a:ext>
            </a:extLst>
          </p:cNvPr>
          <p:cNvCxnSpPr>
            <a:cxnSpLocks/>
            <a:stCxn id="77" idx="3"/>
            <a:endCxn id="87" idx="1"/>
          </p:cNvCxnSpPr>
          <p:nvPr/>
        </p:nvCxnSpPr>
        <p:spPr>
          <a:xfrm flipV="1">
            <a:off x="5459604" y="1759537"/>
            <a:ext cx="1263658" cy="9138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78C161-9CBF-4E7E-B678-8DFE684EBBBE}"/>
              </a:ext>
            </a:extLst>
          </p:cNvPr>
          <p:cNvCxnSpPr>
            <a:stCxn id="88" idx="3"/>
            <a:endCxn id="78" idx="1"/>
          </p:cNvCxnSpPr>
          <p:nvPr/>
        </p:nvCxnSpPr>
        <p:spPr>
          <a:xfrm>
            <a:off x="5353809" y="3427274"/>
            <a:ext cx="1395335" cy="1725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1559925-F555-4C42-AE14-531290CE3D48}"/>
              </a:ext>
            </a:extLst>
          </p:cNvPr>
          <p:cNvSpPr/>
          <p:nvPr/>
        </p:nvSpPr>
        <p:spPr>
          <a:xfrm>
            <a:off x="5969500" y="163596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B9DB7CF-FF5D-4C4E-BF95-6CCC94413DEB}"/>
              </a:ext>
            </a:extLst>
          </p:cNvPr>
          <p:cNvSpPr/>
          <p:nvPr/>
        </p:nvSpPr>
        <p:spPr>
          <a:xfrm>
            <a:off x="5961826" y="329700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CCF629-2873-44DD-862B-1483687C5B32}"/>
              </a:ext>
            </a:extLst>
          </p:cNvPr>
          <p:cNvGrpSpPr/>
          <p:nvPr/>
        </p:nvGrpSpPr>
        <p:grpSpPr>
          <a:xfrm>
            <a:off x="1417141" y="1115921"/>
            <a:ext cx="4042463" cy="1305508"/>
            <a:chOff x="1417141" y="1115921"/>
            <a:chExt cx="4042463" cy="130550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7FCEC4-10E2-4C23-A130-C743993DD988}"/>
                </a:ext>
              </a:extLst>
            </p:cNvPr>
            <p:cNvSpPr/>
            <p:nvPr/>
          </p:nvSpPr>
          <p:spPr>
            <a:xfrm>
              <a:off x="1417141" y="111592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19AD53-34AE-42CD-98C3-C2B84C40DF87}"/>
                </a:ext>
              </a:extLst>
            </p:cNvPr>
            <p:cNvSpPr txBox="1"/>
            <p:nvPr/>
          </p:nvSpPr>
          <p:spPr>
            <a:xfrm>
              <a:off x="1827918" y="1374498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A70E01-E196-4784-B18E-9F8525A1F4CC}"/>
              </a:ext>
            </a:extLst>
          </p:cNvPr>
          <p:cNvGrpSpPr/>
          <p:nvPr/>
        </p:nvGrpSpPr>
        <p:grpSpPr>
          <a:xfrm>
            <a:off x="6749144" y="2776245"/>
            <a:ext cx="4042463" cy="1305508"/>
            <a:chOff x="6749144" y="2776245"/>
            <a:chExt cx="4042463" cy="130550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497071C-508E-4F6A-B3EB-72A402BB7E8B}"/>
                </a:ext>
              </a:extLst>
            </p:cNvPr>
            <p:cNvSpPr/>
            <p:nvPr/>
          </p:nvSpPr>
          <p:spPr>
            <a:xfrm>
              <a:off x="6749144" y="277624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4B7EF61-2B8B-496D-825A-07E0C28C02D1}"/>
                </a:ext>
              </a:extLst>
            </p:cNvPr>
            <p:cNvSpPr txBox="1"/>
            <p:nvPr/>
          </p:nvSpPr>
          <p:spPr>
            <a:xfrm>
              <a:off x="6899356" y="3011775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74B9EE-F6CD-4C09-99F6-FB95AFA0CCD4}"/>
              </a:ext>
            </a:extLst>
          </p:cNvPr>
          <p:cNvGrpSpPr/>
          <p:nvPr/>
        </p:nvGrpSpPr>
        <p:grpSpPr>
          <a:xfrm>
            <a:off x="-4020457" y="4422352"/>
            <a:ext cx="13616221" cy="1718313"/>
            <a:chOff x="1550126" y="4631885"/>
            <a:chExt cx="6495114" cy="130550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979110E-86B9-44BE-9BD0-80A55880FDCA}"/>
                </a:ext>
              </a:extLst>
            </p:cNvPr>
            <p:cNvSpPr/>
            <p:nvPr/>
          </p:nvSpPr>
          <p:spPr>
            <a:xfrm>
              <a:off x="4002777" y="463188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685070-3AF7-4528-A244-CEC7576540BA}"/>
                </a:ext>
              </a:extLst>
            </p:cNvPr>
            <p:cNvSpPr txBox="1"/>
            <p:nvPr/>
          </p:nvSpPr>
          <p:spPr>
            <a:xfrm>
              <a:off x="1550126" y="4970064"/>
              <a:ext cx="3529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CF67393-0F8F-4FD2-B120-AA28DD56B1A9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86AB239-2020-4061-BD97-472AC9BC60D9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867C508-B4CE-424D-9E25-B97D995076E8}"/>
              </a:ext>
            </a:extLst>
          </p:cNvPr>
          <p:cNvGrpSpPr/>
          <p:nvPr/>
        </p:nvGrpSpPr>
        <p:grpSpPr>
          <a:xfrm>
            <a:off x="9383536" y="-146613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C1BAABF-43B0-44C9-B23A-DD92C9895ECB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id="{0D7D786A-969A-41DD-8304-185DE3F7737E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82B54DE-9900-4DF7-891C-ACFC9403C245}"/>
                  </a:ext>
                </a:extLst>
              </p:cNvPr>
              <p:cNvCxnSpPr>
                <a:cxnSpLocks/>
                <a:stCxn id="127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BB0AE49-8A44-4F12-97AE-32A1BFB4369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E4C4ACD2-F1DA-4D33-9BC3-5764BF41345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D26BC5-2916-4FD1-B13D-DDE8D35B8DE4}"/>
                  </a:ext>
                </a:extLst>
              </p:cNvPr>
              <p:cNvCxnSpPr>
                <a:stCxn id="12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942AAC2-3C61-4F35-B8ED-FCD49AA958F1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A52330F9-565E-42DE-AD6F-DCA647A677C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004C53-AE96-44E3-A4E0-49A141FE217F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FE4D51E-C1F0-4B06-B82E-90D4AA64119A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A43E9598-090E-4CE4-B8BC-DA7DFED3EFC9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E41CC59-06ED-451C-9C1B-0AE80E28422E}"/>
                  </a:ext>
                </a:extLst>
              </p:cNvPr>
              <p:cNvCxnSpPr>
                <a:stCxn id="12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E368F3A-E621-467B-91E8-B56E4F588CA4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id="{E5A8BE40-C62F-4ACF-A9A6-22A5BDDB3C2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524864C-7A2D-454B-9251-DFABF362A44C}"/>
                  </a:ext>
                </a:extLst>
              </p:cNvPr>
              <p:cNvCxnSpPr>
                <a:stCxn id="119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3EAA515-5FB4-4884-B2B3-59849E5733C4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53566516-98C6-464F-9AFA-4BAB7205D5D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AC57FE5-8585-4E9F-9E66-1801BEC0AB08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0C6F689-F571-4281-BDAB-0881895BFA28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552D093F-927B-48A6-8D94-CACF7174475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2DB462B-7632-4CD3-870F-0B184E7A6EF8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5902B49E-9338-45D1-A2EF-7A416B85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71" y="2943572"/>
            <a:ext cx="1192068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4FD9A99-8FCD-499B-9125-E630275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2" y="4563999"/>
            <a:ext cx="1123950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3C08CED-0EB5-457F-ABCC-387B9F2DF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0" y="1092776"/>
            <a:ext cx="1158491" cy="173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19180" y="1279463"/>
            <a:ext cx="2864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/>
              <a:t>Lempeng Amerika Selatan, meliputi Amerika Selatan - Lempeng benua.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996563" y="3062914"/>
            <a:ext cx="378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Lempeng</a:t>
            </a:r>
            <a:r>
              <a:rPr lang="en-GB" dirty="0"/>
              <a:t> </a:t>
            </a:r>
            <a:r>
              <a:rPr lang="en-GB" dirty="0" err="1"/>
              <a:t>Pasifik</a:t>
            </a:r>
            <a:r>
              <a:rPr lang="en-GB" dirty="0"/>
              <a:t>, </a:t>
            </a:r>
            <a:r>
              <a:rPr lang="en-GB" dirty="0" err="1"/>
              <a:t>meliputi</a:t>
            </a:r>
            <a:r>
              <a:rPr lang="en-GB" dirty="0"/>
              <a:t> </a:t>
            </a:r>
            <a:r>
              <a:rPr lang="en-GB" dirty="0" err="1"/>
              <a:t>Samudera</a:t>
            </a:r>
            <a:r>
              <a:rPr lang="en-GB" dirty="0"/>
              <a:t> </a:t>
            </a:r>
            <a:r>
              <a:rPr lang="en-GB" dirty="0" err="1"/>
              <a:t>Pasifik</a:t>
            </a:r>
            <a:r>
              <a:rPr lang="en-GB" dirty="0"/>
              <a:t> - </a:t>
            </a:r>
            <a:r>
              <a:rPr lang="en-GB" dirty="0" err="1"/>
              <a:t>Lempeng</a:t>
            </a:r>
            <a:r>
              <a:rPr lang="en-GB" dirty="0"/>
              <a:t> </a:t>
            </a:r>
            <a:r>
              <a:rPr lang="en-GB" dirty="0" err="1"/>
              <a:t>samudera</a:t>
            </a:r>
            <a:r>
              <a:rPr lang="en-GB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3359" y="4390586"/>
            <a:ext cx="84825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 err="1" smtClean="0"/>
              <a:t>Lempeng-lempeng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penting</a:t>
            </a:r>
            <a:r>
              <a:rPr lang="en-GB" sz="1200" dirty="0" smtClean="0"/>
              <a:t> lain yang </a:t>
            </a:r>
            <a:r>
              <a:rPr lang="en-GB" sz="1200" dirty="0" err="1" smtClean="0"/>
              <a:t>lebih</a:t>
            </a:r>
            <a:r>
              <a:rPr lang="en-GB" sz="1200" dirty="0" smtClean="0"/>
              <a:t> </a:t>
            </a:r>
            <a:r>
              <a:rPr lang="en-GB" sz="1200" dirty="0" err="1" smtClean="0"/>
              <a:t>kecil</a:t>
            </a:r>
            <a:r>
              <a:rPr lang="en-GB" sz="1200" dirty="0" smtClean="0"/>
              <a:t>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India,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Arab,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Karibia</a:t>
            </a:r>
            <a:r>
              <a:rPr lang="en-GB" sz="1200" dirty="0" smtClean="0"/>
              <a:t>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Juan de Fuca,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Cocos,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Nazca,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Filipina,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Scotia,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laut</a:t>
            </a:r>
            <a:r>
              <a:rPr lang="en-GB" sz="1200" dirty="0" smtClean="0"/>
              <a:t> </a:t>
            </a:r>
            <a:r>
              <a:rPr lang="en-GB" sz="1200" dirty="0" err="1" smtClean="0"/>
              <a:t>banda</a:t>
            </a:r>
            <a:r>
              <a:rPr lang="en-GB" sz="1200" dirty="0" smtClean="0"/>
              <a:t>,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Timor.</a:t>
            </a:r>
          </a:p>
          <a:p>
            <a:pPr algn="just"/>
            <a:endParaRPr lang="en-GB" sz="1200" dirty="0" smtClean="0"/>
          </a:p>
          <a:p>
            <a:pPr algn="just"/>
            <a:r>
              <a:rPr lang="en-GB" sz="1200" dirty="0" err="1" smtClean="0"/>
              <a:t>Pergerakan</a:t>
            </a:r>
            <a:r>
              <a:rPr lang="en-GB" sz="1200" dirty="0" smtClean="0"/>
              <a:t> </a:t>
            </a:r>
            <a:r>
              <a:rPr lang="en-GB" sz="1200" dirty="0" err="1" smtClean="0"/>
              <a:t>lempeng</a:t>
            </a:r>
            <a:r>
              <a:rPr lang="en-GB" sz="1200" dirty="0" smtClean="0"/>
              <a:t> </a:t>
            </a:r>
            <a:r>
              <a:rPr lang="en-GB" sz="1200" dirty="0" err="1" smtClean="0"/>
              <a:t>telah</a:t>
            </a:r>
            <a:r>
              <a:rPr lang="en-GB" sz="1200" dirty="0" smtClean="0"/>
              <a:t> </a:t>
            </a:r>
            <a:r>
              <a:rPr lang="en-GB" sz="1200" dirty="0" err="1" smtClean="0"/>
              <a:t>menyebabkan</a:t>
            </a:r>
            <a:r>
              <a:rPr lang="en-GB" sz="1200" dirty="0" smtClean="0"/>
              <a:t> </a:t>
            </a:r>
            <a:r>
              <a:rPr lang="en-GB" sz="1200" dirty="0" err="1" smtClean="0"/>
              <a:t>pembentukan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pemecahan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seiring</a:t>
            </a:r>
            <a:r>
              <a:rPr lang="en-GB" sz="1200" dirty="0" smtClean="0"/>
              <a:t> </a:t>
            </a:r>
            <a:r>
              <a:rPr lang="en-GB" sz="1200" dirty="0" err="1" smtClean="0"/>
              <a:t>berjalannya</a:t>
            </a:r>
            <a:r>
              <a:rPr lang="en-GB" sz="1200" dirty="0" smtClean="0"/>
              <a:t> </a:t>
            </a:r>
            <a:r>
              <a:rPr lang="en-GB" sz="1200" dirty="0" err="1" smtClean="0"/>
              <a:t>waktu</a:t>
            </a:r>
            <a:r>
              <a:rPr lang="en-GB" sz="1200" dirty="0" smtClean="0"/>
              <a:t>, </a:t>
            </a:r>
            <a:r>
              <a:rPr lang="en-GB" sz="1200" dirty="0" err="1" smtClean="0"/>
              <a:t>termasuk</a:t>
            </a:r>
            <a:r>
              <a:rPr lang="en-GB" sz="1200" dirty="0" smtClean="0"/>
              <a:t> </a:t>
            </a:r>
            <a:r>
              <a:rPr lang="en-GB" sz="1200" dirty="0" err="1" smtClean="0"/>
              <a:t>juga</a:t>
            </a:r>
            <a:r>
              <a:rPr lang="en-GB" sz="1200" dirty="0" smtClean="0"/>
              <a:t> </a:t>
            </a:r>
            <a:r>
              <a:rPr lang="en-GB" sz="1200" dirty="0" err="1" smtClean="0"/>
              <a:t>pembentukan</a:t>
            </a:r>
            <a:r>
              <a:rPr lang="en-GB" sz="1200" dirty="0" smtClean="0"/>
              <a:t>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yang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hampir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atau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.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</a:t>
            </a:r>
            <a:r>
              <a:rPr lang="en-GB" sz="1200" dirty="0" err="1" smtClean="0"/>
              <a:t>Rodinia</a:t>
            </a:r>
            <a:r>
              <a:rPr lang="en-GB" sz="1200" dirty="0" smtClean="0"/>
              <a:t> </a:t>
            </a:r>
            <a:r>
              <a:rPr lang="en-GB" sz="1200" dirty="0" err="1" smtClean="0"/>
              <a:t>diperkirakan</a:t>
            </a:r>
            <a:r>
              <a:rPr lang="en-GB" sz="1200" dirty="0" smtClean="0"/>
              <a:t> </a:t>
            </a:r>
            <a:r>
              <a:rPr lang="en-GB" sz="1200" dirty="0" err="1" smtClean="0"/>
              <a:t>terbentuk</a:t>
            </a:r>
            <a:r>
              <a:rPr lang="en-GB" sz="1200" dirty="0" smtClean="0"/>
              <a:t> 1 </a:t>
            </a:r>
            <a:r>
              <a:rPr lang="en-GB" sz="1200" dirty="0" err="1" smtClean="0"/>
              <a:t>miliar</a:t>
            </a:r>
            <a:r>
              <a:rPr lang="en-GB" sz="1200" dirty="0" smtClean="0"/>
              <a:t> </a:t>
            </a:r>
            <a:r>
              <a:rPr lang="en-GB" sz="1200" dirty="0" err="1" smtClean="0"/>
              <a:t>tahun</a:t>
            </a:r>
            <a:r>
              <a:rPr lang="en-GB" sz="1200" dirty="0" smtClean="0"/>
              <a:t> yang </a:t>
            </a:r>
            <a:r>
              <a:rPr lang="en-GB" sz="1200" dirty="0" err="1" smtClean="0"/>
              <a:t>lalu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mencakup</a:t>
            </a:r>
            <a:r>
              <a:rPr lang="en-GB" sz="1200" dirty="0" smtClean="0"/>
              <a:t> </a:t>
            </a:r>
            <a:r>
              <a:rPr lang="en-GB" sz="1200" dirty="0" err="1" smtClean="0"/>
              <a:t>hampir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atau</a:t>
            </a:r>
            <a:r>
              <a:rPr lang="en-GB" sz="1200" dirty="0" smtClean="0"/>
              <a:t> </a:t>
            </a:r>
            <a:r>
              <a:rPr lang="en-GB" sz="1200" dirty="0" err="1" smtClean="0"/>
              <a:t>semua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di </a:t>
            </a:r>
            <a:r>
              <a:rPr lang="en-GB" sz="1200" dirty="0" err="1" smtClean="0"/>
              <a:t>Bumi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terpecah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delapan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sekitar</a:t>
            </a:r>
            <a:r>
              <a:rPr lang="en-GB" sz="1200" dirty="0" smtClean="0"/>
              <a:t> 600 </a:t>
            </a:r>
            <a:r>
              <a:rPr lang="en-GB" sz="1200" dirty="0" err="1" smtClean="0"/>
              <a:t>juta</a:t>
            </a:r>
            <a:r>
              <a:rPr lang="en-GB" sz="1200" dirty="0" smtClean="0"/>
              <a:t> </a:t>
            </a:r>
            <a:r>
              <a:rPr lang="en-GB" sz="1200" dirty="0" err="1" smtClean="0"/>
              <a:t>tahun</a:t>
            </a:r>
            <a:r>
              <a:rPr lang="en-GB" sz="1200" dirty="0" smtClean="0"/>
              <a:t> yang </a:t>
            </a:r>
            <a:r>
              <a:rPr lang="en-GB" sz="1200" dirty="0" err="1" smtClean="0"/>
              <a:t>lalu</a:t>
            </a:r>
            <a:r>
              <a:rPr lang="en-GB" sz="1200" dirty="0" smtClean="0"/>
              <a:t>. </a:t>
            </a:r>
            <a:r>
              <a:rPr lang="en-GB" sz="1200" dirty="0" err="1" smtClean="0"/>
              <a:t>Delapan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ini</a:t>
            </a:r>
            <a:r>
              <a:rPr lang="en-GB" sz="1200" dirty="0" smtClean="0"/>
              <a:t> </a:t>
            </a:r>
            <a:r>
              <a:rPr lang="en-GB" sz="1200" dirty="0" err="1" smtClean="0"/>
              <a:t>selanjutnya</a:t>
            </a:r>
            <a:r>
              <a:rPr lang="en-GB" sz="1200" dirty="0" smtClean="0"/>
              <a:t> </a:t>
            </a:r>
            <a:r>
              <a:rPr lang="en-GB" sz="1200" dirty="0" err="1" smtClean="0"/>
              <a:t>tersusun</a:t>
            </a:r>
            <a:r>
              <a:rPr lang="en-GB" sz="1200" dirty="0" smtClean="0"/>
              <a:t> </a:t>
            </a:r>
            <a:r>
              <a:rPr lang="en-GB" sz="1200" dirty="0" err="1" smtClean="0"/>
              <a:t>kembali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superkontinen</a:t>
            </a:r>
            <a:r>
              <a:rPr lang="en-GB" sz="1200" dirty="0" smtClean="0"/>
              <a:t> lain yang </a:t>
            </a:r>
            <a:r>
              <a:rPr lang="en-GB" sz="1200" dirty="0" err="1" smtClean="0"/>
              <a:t>disebut</a:t>
            </a:r>
            <a:r>
              <a:rPr lang="en-GB" sz="1200" dirty="0" smtClean="0"/>
              <a:t> Pangaea yang </a:t>
            </a:r>
            <a:r>
              <a:rPr lang="en-GB" sz="1200" dirty="0" err="1" smtClean="0"/>
              <a:t>pada</a:t>
            </a:r>
            <a:r>
              <a:rPr lang="en-GB" sz="1200" dirty="0" smtClean="0"/>
              <a:t> </a:t>
            </a:r>
            <a:r>
              <a:rPr lang="en-GB" sz="1200" dirty="0" err="1" smtClean="0"/>
              <a:t>akhirnya</a:t>
            </a:r>
            <a:r>
              <a:rPr lang="en-GB" sz="1200" dirty="0" smtClean="0"/>
              <a:t> </a:t>
            </a:r>
            <a:r>
              <a:rPr lang="en-GB" sz="1200" dirty="0" err="1" smtClean="0"/>
              <a:t>juga</a:t>
            </a:r>
            <a:r>
              <a:rPr lang="en-GB" sz="1200" dirty="0" smtClean="0"/>
              <a:t> </a:t>
            </a:r>
            <a:r>
              <a:rPr lang="en-GB" sz="1200" dirty="0" err="1" smtClean="0"/>
              <a:t>terpecah</a:t>
            </a:r>
            <a:r>
              <a:rPr lang="en-GB" sz="1200" dirty="0" smtClean="0"/>
              <a:t>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Laurasia (yang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Amerika Utara </a:t>
            </a:r>
            <a:r>
              <a:rPr lang="en-GB" sz="1200" dirty="0" err="1" smtClean="0"/>
              <a:t>dan</a:t>
            </a:r>
            <a:r>
              <a:rPr lang="en-GB" sz="1200" dirty="0" smtClean="0"/>
              <a:t> Eurasia),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Gondwana</a:t>
            </a:r>
            <a:r>
              <a:rPr lang="en-GB" sz="1200" dirty="0" smtClean="0"/>
              <a:t> (yang </a:t>
            </a:r>
            <a:r>
              <a:rPr lang="en-GB" sz="1200" dirty="0" err="1" smtClean="0"/>
              <a:t>menjadi</a:t>
            </a:r>
            <a:r>
              <a:rPr lang="en-GB" sz="1200" dirty="0" smtClean="0"/>
              <a:t> </a:t>
            </a:r>
            <a:r>
              <a:rPr lang="en-GB" sz="1200" dirty="0" err="1" smtClean="0"/>
              <a:t>benua</a:t>
            </a:r>
            <a:r>
              <a:rPr lang="en-GB" sz="1200" dirty="0" smtClean="0"/>
              <a:t> </a:t>
            </a:r>
            <a:r>
              <a:rPr lang="en-GB" sz="1200" dirty="0" err="1" smtClean="0"/>
              <a:t>sisanya</a:t>
            </a:r>
            <a:r>
              <a:rPr lang="en-GB" sz="1200" dirty="0" smtClean="0"/>
              <a:t>).[</a:t>
            </a:r>
            <a:r>
              <a:rPr lang="en-GB" sz="1200" dirty="0" err="1" smtClean="0"/>
              <a:t>butuh</a:t>
            </a:r>
            <a:r>
              <a:rPr lang="en-GB" sz="1200" dirty="0" smtClean="0"/>
              <a:t> </a:t>
            </a:r>
            <a:r>
              <a:rPr lang="en-GB" sz="1200" dirty="0" err="1" smtClean="0"/>
              <a:t>rujukan</a:t>
            </a:r>
            <a:r>
              <a:rPr lang="en-GB" sz="1200" dirty="0" smtClean="0"/>
              <a:t>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6943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7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3991096" y="2134850"/>
            <a:ext cx="4209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2418784" y="4136210"/>
            <a:ext cx="407194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  </a:t>
            </a: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kelompok</a:t>
            </a:r>
            <a:r>
              <a:rPr lang="en-US" sz="40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 </a:t>
            </a: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ipa</a:t>
            </a:r>
            <a:endParaRPr lang="en-US" sz="4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Syifa</a:t>
            </a:r>
            <a:endParaRPr lang="en-US" sz="4000" spc="600" dirty="0" smtClean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spc="600" dirty="0" err="1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nisrina</a:t>
            </a:r>
            <a:endParaRPr lang="en-US" sz="40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876325" y="1501747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4C8D9-7DB8-4D87-BF06-E5212A10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52776" y="-660049"/>
            <a:ext cx="3174415" cy="44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999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35390"/>
            <a:chOff x="564524" y="518473"/>
            <a:chExt cx="11062952" cy="583539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35390"/>
              <a:chOff x="564524" y="518473"/>
              <a:chExt cx="11062952" cy="5871321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480" y="532898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4CDFAE-720E-4559-81DF-90829A9C115A}"/>
              </a:ext>
            </a:extLst>
          </p:cNvPr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9" y="3719005"/>
            <a:ext cx="2624043" cy="330216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018EE4E-647D-4AD7-9E85-8904FCEF074E}"/>
              </a:ext>
            </a:extLst>
          </p:cNvPr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1D471-49C7-45DC-BDB2-6C8091F2AA7E}"/>
              </a:ext>
            </a:extLst>
          </p:cNvPr>
          <p:cNvGrpSpPr/>
          <p:nvPr/>
        </p:nvGrpSpPr>
        <p:grpSpPr>
          <a:xfrm>
            <a:off x="4805196" y="651180"/>
            <a:ext cx="4670669" cy="838215"/>
            <a:chOff x="4790816" y="780149"/>
            <a:chExt cx="4670669" cy="8382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0DB806-84AA-4998-AC7D-77507AF93BDE}"/>
                </a:ext>
              </a:extLst>
            </p:cNvPr>
            <p:cNvSpPr/>
            <p:nvPr/>
          </p:nvSpPr>
          <p:spPr>
            <a:xfrm>
              <a:off x="4790816" y="821764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566836-71D9-4112-9E0C-FED21C15D592}"/>
                </a:ext>
              </a:extLst>
            </p:cNvPr>
            <p:cNvSpPr txBox="1"/>
            <p:nvPr/>
          </p:nvSpPr>
          <p:spPr>
            <a:xfrm>
              <a:off x="4839009" y="780149"/>
              <a:ext cx="4571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Perkembangan</a:t>
              </a:r>
              <a:r>
                <a:rPr lang="en-US" sz="40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40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Teori</a:t>
              </a:r>
              <a:endParaRPr lang="en-US" sz="40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EF1057-5B29-486F-A79F-69779EC1A6B0}"/>
              </a:ext>
            </a:extLst>
          </p:cNvPr>
          <p:cNvSpPr txBox="1"/>
          <p:nvPr/>
        </p:nvSpPr>
        <p:spPr>
          <a:xfrm>
            <a:off x="382557" y="2595740"/>
            <a:ext cx="204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Contents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902E0-BCCE-413E-8606-224FD4099A34}"/>
              </a:ext>
            </a:extLst>
          </p:cNvPr>
          <p:cNvGrpSpPr/>
          <p:nvPr/>
        </p:nvGrpSpPr>
        <p:grpSpPr>
          <a:xfrm>
            <a:off x="4834930" y="1692476"/>
            <a:ext cx="4670669" cy="796600"/>
            <a:chOff x="4796279" y="1888045"/>
            <a:chExt cx="4670669" cy="7966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928A095-CA48-4AE1-B571-831B5E104AA3}"/>
                </a:ext>
              </a:extLst>
            </p:cNvPr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B4A4E83-25D3-4A51-A5A9-F89CFD80BBF4}"/>
                </a:ext>
              </a:extLst>
            </p:cNvPr>
            <p:cNvSpPr txBox="1"/>
            <p:nvPr/>
          </p:nvSpPr>
          <p:spPr>
            <a:xfrm>
              <a:off x="4869162" y="1963549"/>
              <a:ext cx="4571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Prinsip-prinsip</a:t>
              </a:r>
              <a:r>
                <a:rPr lang="en-US" sz="35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35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utama</a:t>
              </a:r>
              <a:endParaRPr lang="en-US" sz="35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330150-007E-4591-80D5-97871877E081}"/>
              </a:ext>
            </a:extLst>
          </p:cNvPr>
          <p:cNvGrpSpPr/>
          <p:nvPr/>
        </p:nvGrpSpPr>
        <p:grpSpPr>
          <a:xfrm>
            <a:off x="4853389" y="2812245"/>
            <a:ext cx="4670669" cy="796600"/>
            <a:chOff x="4801742" y="2954326"/>
            <a:chExt cx="4670669" cy="7966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53EE036-B8F9-4564-81B1-D6788A79B180}"/>
                </a:ext>
              </a:extLst>
            </p:cNvPr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A20EC4B-9BE2-4ABE-9934-5A46D5B38F62}"/>
                </a:ext>
              </a:extLst>
            </p:cNvPr>
            <p:cNvSpPr txBox="1"/>
            <p:nvPr/>
          </p:nvSpPr>
          <p:spPr>
            <a:xfrm>
              <a:off x="4889114" y="3069553"/>
              <a:ext cx="45716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Jenis-jenis</a:t>
              </a:r>
              <a:r>
                <a:rPr lang="en-US" sz="26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batas</a:t>
              </a:r>
              <a:r>
                <a:rPr lang="en-US" sz="26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6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</a:t>
              </a:r>
              <a:endParaRPr lang="en-US" sz="26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CA61C4-3F94-4661-A9FE-B9E3BE906B58}"/>
              </a:ext>
            </a:extLst>
          </p:cNvPr>
          <p:cNvGrpSpPr/>
          <p:nvPr/>
        </p:nvGrpSpPr>
        <p:grpSpPr>
          <a:xfrm>
            <a:off x="4828834" y="3979443"/>
            <a:ext cx="4670669" cy="838215"/>
            <a:chOff x="4807205" y="3978992"/>
            <a:chExt cx="4670669" cy="838215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6C9739C-4149-4C9F-9FE3-E000C45EBE48}"/>
                </a:ext>
              </a:extLst>
            </p:cNvPr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03AB73F-231A-4924-9C17-5BDDBDA157DC}"/>
                </a:ext>
              </a:extLst>
            </p:cNvPr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Kekuatan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penggerak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pergerakan</a:t>
              </a:r>
              <a:r>
                <a:rPr lang="en-US" sz="24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24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</a:t>
              </a:r>
              <a:endParaRPr lang="en-US" sz="24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5404FB-5D44-44C7-AF10-65A5F8C7A74C}"/>
              </a:ext>
            </a:extLst>
          </p:cNvPr>
          <p:cNvGrpSpPr/>
          <p:nvPr/>
        </p:nvGrpSpPr>
        <p:grpSpPr>
          <a:xfrm>
            <a:off x="4876949" y="5225114"/>
            <a:ext cx="4686835" cy="796600"/>
            <a:chOff x="4812668" y="5086888"/>
            <a:chExt cx="4686835" cy="7966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11E5C3B-3711-40FC-AAFE-19A3422F603E}"/>
                </a:ext>
              </a:extLst>
            </p:cNvPr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0F2F2F-5E4F-47D6-8376-BD620640FF9D}"/>
                </a:ext>
              </a:extLst>
            </p:cNvPr>
            <p:cNvSpPr txBox="1"/>
            <p:nvPr/>
          </p:nvSpPr>
          <p:spPr>
            <a:xfrm>
              <a:off x="4927886" y="5149051"/>
              <a:ext cx="4571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Lempeng-lempeng</a:t>
              </a:r>
              <a:r>
                <a:rPr lang="en-US" sz="32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32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utama</a:t>
              </a:r>
              <a:endParaRPr lang="en-US" sz="32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EB728A-8727-4E84-8F71-6F7BA761DC8D}"/>
              </a:ext>
            </a:extLst>
          </p:cNvPr>
          <p:cNvGrpSpPr/>
          <p:nvPr/>
        </p:nvGrpSpPr>
        <p:grpSpPr>
          <a:xfrm>
            <a:off x="3624431" y="630854"/>
            <a:ext cx="804988" cy="830997"/>
            <a:chOff x="4295433" y="813915"/>
            <a:chExt cx="804988" cy="83099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1A86DEB-83FD-46B6-8FFF-1D9B711F4F0A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56FB5B2-AC99-429F-94D8-6C8473D9AD5B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9B4D432-07E0-459A-950B-8460F348DDA7}"/>
              </a:ext>
            </a:extLst>
          </p:cNvPr>
          <p:cNvGrpSpPr/>
          <p:nvPr/>
        </p:nvGrpSpPr>
        <p:grpSpPr>
          <a:xfrm>
            <a:off x="3657805" y="1641815"/>
            <a:ext cx="804988" cy="830997"/>
            <a:chOff x="4295433" y="813915"/>
            <a:chExt cx="804988" cy="830997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9988A-6251-4464-903E-B57BED0A829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1DDC67-2238-485C-A7F2-6219BC1E6873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F107D2-E87C-4A44-8B42-93E70A666007}"/>
              </a:ext>
            </a:extLst>
          </p:cNvPr>
          <p:cNvGrpSpPr/>
          <p:nvPr/>
        </p:nvGrpSpPr>
        <p:grpSpPr>
          <a:xfrm>
            <a:off x="3691962" y="2729537"/>
            <a:ext cx="804988" cy="830997"/>
            <a:chOff x="4295433" y="813915"/>
            <a:chExt cx="804988" cy="83099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81A6681-B685-4CA2-AEDB-9CD422062C3B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3716F79-D30D-40D3-A3D2-ED27E5634F89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9CCA6D9-5849-48D9-8CD2-7AA91A894852}"/>
              </a:ext>
            </a:extLst>
          </p:cNvPr>
          <p:cNvGrpSpPr/>
          <p:nvPr/>
        </p:nvGrpSpPr>
        <p:grpSpPr>
          <a:xfrm>
            <a:off x="3747554" y="3965488"/>
            <a:ext cx="804988" cy="830997"/>
            <a:chOff x="4295433" y="813915"/>
            <a:chExt cx="804988" cy="83099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4E27835-A93A-4920-8D66-A4C4206BCA12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23BBE5-C90F-48BB-B3C6-C5603BCBFB8F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4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F199537-5D37-4626-B6A1-CC6E5560ABF3}"/>
              </a:ext>
            </a:extLst>
          </p:cNvPr>
          <p:cNvGrpSpPr/>
          <p:nvPr/>
        </p:nvGrpSpPr>
        <p:grpSpPr>
          <a:xfrm>
            <a:off x="3727860" y="5157661"/>
            <a:ext cx="804988" cy="830997"/>
            <a:chOff x="4295433" y="814890"/>
            <a:chExt cx="804988" cy="830997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E4F7C49-E59A-434E-89D2-6498B49C202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19F8F04-7FB9-4AD3-985D-A398851F7F7A}"/>
                </a:ext>
              </a:extLst>
            </p:cNvPr>
            <p:cNvSpPr txBox="1"/>
            <p:nvPr/>
          </p:nvSpPr>
          <p:spPr>
            <a:xfrm>
              <a:off x="4448964" y="814890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:a16="http://schemas.microsoft.com/office/drawing/2014/main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:a16="http://schemas.microsoft.com/office/drawing/2014/main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:a16="http://schemas.microsoft.com/office/drawing/2014/main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:a16="http://schemas.microsoft.com/office/drawing/2014/main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:a16="http://schemas.microsoft.com/office/drawing/2014/main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:a16="http://schemas.microsoft.com/office/drawing/2014/main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:a16="http://schemas.microsoft.com/office/drawing/2014/main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:a16="http://schemas.microsoft.com/office/drawing/2014/main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:a16="http://schemas.microsoft.com/office/drawing/2014/main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:a16="http://schemas.microsoft.com/office/drawing/2014/main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366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Tektonika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Lempeng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975215" y="1435229"/>
            <a:ext cx="87743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tektonika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bahasa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Inggris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: Plate Tectonics)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terhadap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bukti-bukti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dilakukan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alami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sekaligus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menggantikan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Pergeseran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dahulu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paruh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ke-20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konsep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seafloor spreading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1960-an.</a:t>
            </a:r>
          </a:p>
          <a:p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Ringkasnya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terluar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interior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terbentuk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isinya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berbentuk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mengalir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cairan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lambat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lama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viskositas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geser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(shear strength)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rendah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mantel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sifatnya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Penyebabnya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bukanlah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melainkan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tekanan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tinggi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(tectonic plates).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tujuh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kecil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Mereka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lainnya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batas-batas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bertumbukan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transform (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menyamping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vulkanik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semuanya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lazimnya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500" dirty="0" err="1">
                <a:latin typeface="MV Boli" panose="02000500030200090000" pitchFamily="2" charset="0"/>
                <a:cs typeface="MV Boli" panose="02000500030200090000" pitchFamily="2" charset="0"/>
              </a:rPr>
              <a:t>berkecepatan</a:t>
            </a:r>
            <a:r>
              <a:rPr lang="en-US" sz="1500" dirty="0">
                <a:latin typeface="MV Boli" panose="02000500030200090000" pitchFamily="2" charset="0"/>
                <a:cs typeface="MV Boli" panose="02000500030200090000" pitchFamily="2" charset="0"/>
              </a:rPr>
              <a:t> 50–100 mm/a.[1][2]</a:t>
            </a:r>
            <a:endParaRPr lang="en-US" sz="15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27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Perkembangan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Teori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1148441" y="1328498"/>
            <a:ext cx="8744464" cy="517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Peta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detail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vektor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gerakannya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akhir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ke-19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awal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abad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ke-20,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berasumsi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kenampakan-kenampakan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berkedudukan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Kebanyakan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geosinklin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Sejak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1596,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diamati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pantai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berhadap-hadapan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Eropa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Amerika Utara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Amerika Selatan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kemiripan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bentuk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tampaknya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pernah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Ketepatan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semakin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jelas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kita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melihat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tepi-tepi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paparan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sana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.[3]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Sejak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semuanya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menemui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jalan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buntu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asumsi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sepenuhnya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menyulitkan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.[4]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radium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sifat-sifat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pemanasnya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1896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mendorong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pengkajian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ulang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umur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,[5]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sebelumnya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perkiraan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didapatkan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laju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pendinginannya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asumsi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beradiasi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benda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hitam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.[6] Dari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perhitungan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disimpulkan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awalnya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benda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merah-pijar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menurun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sekarang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puluh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juta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sumber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ditemukan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para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ilmuwan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menganggap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sebenarnya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jauh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intinya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cair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berasal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Hipotesis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Pergeseran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(continental drift)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Alfred Wegener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1912.[7]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lagi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bukunya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The Origin of Continents and Oceans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diterbitkan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1915.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benua-benua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sekarang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dulu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kesatuan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melepaskan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benua-benua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inti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'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bongkahan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es'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granit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bermassa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rendah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mengambang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basal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.[8][9]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tanpa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terperinci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perhitungan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gaya-gaya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dilibatkan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dipinggirkan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inti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cair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tampaknya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bagian-bagian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bergerak-gerak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dibuktikanlah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dikemukakan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Inggris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Arthur Holmes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1920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tautan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bagian-bagian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kemungkinan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Terbukti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teorinya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penggeraknya</a:t>
            </a:r>
            <a:r>
              <a:rPr lang="en-US" sz="850" dirty="0" smtClean="0">
                <a:latin typeface="MV Boli" panose="02000500030200090000" pitchFamily="2" charset="0"/>
                <a:cs typeface="MV Boli" panose="02000500030200090000" pitchFamily="2" charset="0"/>
              </a:rPr>
              <a:t>.[4][10][11]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mengalami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didapatkan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magnet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batuan-batuan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usianya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dinyatakan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kali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simposium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Tasmania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1956.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Mula-mula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penemuan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dimasukkan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ekspansi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,[12]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selanjutnya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justeru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mengarah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pengembangan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pemekaran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(spreading)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konsekuensi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(upwelling)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menghindarkan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keharusan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ukurannya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terus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membesar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berekspansi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(expanding earth)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memasukkan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hunjaman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(subduction zone),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translasi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(translation fault).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berubah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radikal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umum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dipakai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kalangan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ilmuwan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Penelitian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lanjut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tentang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hubungan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seafloor spreading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balikan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magnet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(geomagnetic reversal)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Harry Hammond Hess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oseanograf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Ron G. Mason[13][14][15][16]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tepat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mekanisme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menjelaskan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vertikal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Seiring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anomali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magnetik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ditunjukkan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lajur-lajur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sejajar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simetris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magnetisasi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mid-oceanic ridge,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Kemajuan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pesat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pencitraan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seismik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mula-mula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sekitar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Wadati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-Benioff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beragam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observasi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lainnya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lama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kemudian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mengukuhkan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kemampuan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luar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biasa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prediksi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Penelitian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tentang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cabang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kelautan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berkembang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pesat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tahun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1960-an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memegang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peranan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penting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pengembangan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Sejalan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teori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dikembangkan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akhir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1960-an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diterima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universal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semua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disiplin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sekaligus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membaharui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dunia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ilmu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memberi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penjelasan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bagi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berbagai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macam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fenomena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implikasinya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paleogeografi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850" dirty="0" err="1">
                <a:latin typeface="MV Boli" panose="02000500030200090000" pitchFamily="2" charset="0"/>
                <a:cs typeface="MV Boli" panose="02000500030200090000" pitchFamily="2" charset="0"/>
              </a:rPr>
              <a:t>paleobiologi</a:t>
            </a:r>
            <a:r>
              <a:rPr lang="en-US" sz="85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85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3605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68008" y="67616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9131" y="596470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Prinsip-prinsip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utama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6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1148441" y="1328498"/>
            <a:ext cx="8744464" cy="516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luar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interior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berdasarkan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mekanis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terjadinya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perpindahan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kaku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mekanik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kehilangan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proses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konduksi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memindahkan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gradien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hampir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adiabatik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kimia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inti, mantel,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saja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tergantung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tekanan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kekuatan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gesernya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kunci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terpisah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lempengan-lempengan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berbeda-beda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mempunyai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viskoelastisitas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fluida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10–40 mm/a (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secepat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pertumbuhan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kuku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Punggungan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160 mm/a (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secepat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pertumbuhan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rambut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Nazca.[17][18]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tebalnya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sekitar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100 km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litosferik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dilapisi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hamparan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material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pertama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sering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disebut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"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sima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",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gabungan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magnesium.</a:t>
            </a:r>
          </a:p>
          <a:p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sering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disebut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"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",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gabungan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aluminium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jauh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tinggi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dibandingkan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mencapai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30–50 km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5–10 km.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bertemu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(plate boundary),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geologis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pembentukan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topografis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Kebanyakan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gunung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dunia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Cincin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(Pacific Ring of Fire)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paling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dikenal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luas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tetapi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biasanya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keduanya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Misalnya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mencakup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Atlantik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Hindia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ialah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berdasarkan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material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pembentuknya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US" sz="97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daripada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dikarenakan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perbedaan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perbandingan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jumlah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berbagai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elemen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khususnya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kurang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komposisinya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sedikit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silikon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materi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hal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dikatakan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ketimbang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felsik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.[19]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Pasifik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timbul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mengikuti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dikenal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97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isostasi</a:t>
            </a:r>
            <a:r>
              <a:rPr lang="en-US" sz="97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97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4353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79483" y="431981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3258394" y="714798"/>
            <a:ext cx="7465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Jenis-jenis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batas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66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</a:t>
            </a:r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4" y="3838848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765186" y="1722992"/>
            <a:ext cx="101131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Ada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terhadap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masing-masing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berhubungan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fenomena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permukaan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:[20]</a:t>
            </a:r>
          </a:p>
          <a:p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transform (transform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mengalami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gesekan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menyamping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sepanjang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transform (transform fault).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Gerakan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relatif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sinistral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kiri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berlawanan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pengamat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dekstral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berlawanan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pengamat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San Andreas di California.</a:t>
            </a: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konstruktif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(divergent/constructive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ketika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menjauh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lain. Mid-oceanic ridge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retakan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(rifting)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divergen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destruktif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(convergent/destructive boundaries)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bergesekan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lain,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tabrakan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(continental collision)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laut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biasanya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di mana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potongan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hidrat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mengandung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air),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kandungan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dilepaskan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pemanasan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bercampur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menyebabkan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pencairan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menyebabkan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aktivitas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vulkanik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kasus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kita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lihat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Andes di Amerika Selatan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busur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pulau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Jepang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(Japanese island arc). Batas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konvergen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dibagi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kembali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EC72F1-0381-4CC7-A97A-5A718275544D}"/>
              </a:ext>
            </a:extLst>
          </p:cNvPr>
          <p:cNvSpPr txBox="1"/>
          <p:nvPr/>
        </p:nvSpPr>
        <p:spPr>
          <a:xfrm>
            <a:off x="1415352" y="4171003"/>
            <a:ext cx="71084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lain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busur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kepulauan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samudranya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menghunjam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kebawah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uplift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Andes.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benua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saling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mendekat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terjadilah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peristiwa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tumbukan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(collision),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membentuk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pegunungan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lipatan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Himalaya.</a:t>
            </a:r>
          </a:p>
          <a:p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3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(plate boundary zone),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dimana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interaksi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antar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belum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diketahui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Dan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umumnya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melibatkan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paling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2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mikro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rumit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fitur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geologi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kompleks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pola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gempa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Contoh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zona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daerah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Mediterania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-Alpine yang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batas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Eurasia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Afrika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dimana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kenampakan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kolisi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 transform fault.[21]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06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986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F34C15-A8F7-4FC5-8299-5FE17F8D10FA}"/>
              </a:ext>
            </a:extLst>
          </p:cNvPr>
          <p:cNvGrpSpPr/>
          <p:nvPr/>
        </p:nvGrpSpPr>
        <p:grpSpPr>
          <a:xfrm>
            <a:off x="557455" y="192245"/>
            <a:ext cx="11091732" cy="2067162"/>
            <a:chOff x="557455" y="192245"/>
            <a:chExt cx="11091732" cy="20671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7CCC63-C73C-403C-88A7-C8AFC8AAA1FD}"/>
                </a:ext>
              </a:extLst>
            </p:cNvPr>
            <p:cNvSpPr txBox="1"/>
            <p:nvPr/>
          </p:nvSpPr>
          <p:spPr>
            <a:xfrm>
              <a:off x="1814287" y="801819"/>
              <a:ext cx="86373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Kekuatan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penggerak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pergerakan</a:t>
              </a:r>
              <a:r>
                <a:rPr lang="en-US" sz="4800" dirty="0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 </a:t>
              </a:r>
              <a:r>
                <a:rPr lang="en-US" sz="4800" dirty="0" err="1" smtClean="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Lempeng</a:t>
              </a:r>
              <a:endParaRPr lang="en-US" sz="48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CD6B84-AB60-44A9-8EB1-E7C0975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884">
              <a:off x="10298100" y="252548"/>
              <a:ext cx="1351087" cy="200685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9FFD48B-8574-4C9A-890E-C2C20F9F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20116" flipH="1">
              <a:off x="557455" y="192245"/>
              <a:ext cx="1351087" cy="200685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966332-9CBF-4DFC-B375-C883DFAB9D14}"/>
              </a:ext>
            </a:extLst>
          </p:cNvPr>
          <p:cNvGrpSpPr/>
          <p:nvPr/>
        </p:nvGrpSpPr>
        <p:grpSpPr>
          <a:xfrm>
            <a:off x="1265881" y="2266421"/>
            <a:ext cx="3034006" cy="3444325"/>
            <a:chOff x="1265881" y="2266421"/>
            <a:chExt cx="3034006" cy="344432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0AE543-02DB-4D2B-A91D-2EAB130E8514}"/>
                </a:ext>
              </a:extLst>
            </p:cNvPr>
            <p:cNvSpPr/>
            <p:nvPr/>
          </p:nvSpPr>
          <p:spPr>
            <a:xfrm>
              <a:off x="1265881" y="2266421"/>
              <a:ext cx="3034006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3B47AD-5A04-4EA9-9B6A-818EAF00E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743" y="2488425"/>
              <a:ext cx="2363191" cy="1308140"/>
            </a:xfrm>
            <a:prstGeom prst="rect">
              <a:avLst/>
            </a:prstGeom>
            <a:ln w="28575">
              <a:solidFill>
                <a:srgbClr val="B69779"/>
              </a:solidFill>
            </a:ln>
          </p:spPr>
        </p:pic>
      </p:grpSp>
      <p:sp>
        <p:nvSpPr>
          <p:cNvPr id="14" name="Wave 13">
            <a:extLst>
              <a:ext uri="{FF2B5EF4-FFF2-40B4-BE49-F238E27FC236}">
                <a16:creationId xmlns:a16="http://schemas.microsoft.com/office/drawing/2014/main" id="{399246FC-EC73-4C6E-84A8-0B83E0625BF7}"/>
              </a:ext>
            </a:extLst>
          </p:cNvPr>
          <p:cNvSpPr/>
          <p:nvPr/>
        </p:nvSpPr>
        <p:spPr>
          <a:xfrm rot="19363587">
            <a:off x="885889" y="2183902"/>
            <a:ext cx="1408075" cy="619073"/>
          </a:xfrm>
          <a:prstGeom prst="wave">
            <a:avLst>
              <a:gd name="adj1" fmla="val 7811"/>
              <a:gd name="adj2" fmla="val 0"/>
            </a:avLst>
          </a:prstGeom>
          <a:solidFill>
            <a:schemeClr val="accent6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F3814-7AA9-4BAC-BE86-1D4771826E50}"/>
              </a:ext>
            </a:extLst>
          </p:cNvPr>
          <p:cNvGrpSpPr/>
          <p:nvPr/>
        </p:nvGrpSpPr>
        <p:grpSpPr>
          <a:xfrm>
            <a:off x="4753348" y="2258218"/>
            <a:ext cx="6220298" cy="3444325"/>
            <a:chOff x="4753348" y="2258218"/>
            <a:chExt cx="6220298" cy="34443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3152A2-9B50-4970-A905-7AC8E40C99E0}"/>
                </a:ext>
              </a:extLst>
            </p:cNvPr>
            <p:cNvSpPr/>
            <p:nvPr/>
          </p:nvSpPr>
          <p:spPr>
            <a:xfrm>
              <a:off x="4753348" y="2258218"/>
              <a:ext cx="6220298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B52745-867C-4225-BCF4-92B35846F1D6}"/>
                </a:ext>
              </a:extLst>
            </p:cNvPr>
            <p:cNvSpPr txBox="1"/>
            <p:nvPr/>
          </p:nvSpPr>
          <p:spPr>
            <a:xfrm>
              <a:off x="5115084" y="2551900"/>
              <a:ext cx="4812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39C7687-A213-4310-81B4-0D9784F37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2090" r="19327" b="12090"/>
          <a:stretch/>
        </p:blipFill>
        <p:spPr>
          <a:xfrm>
            <a:off x="10247626" y="5011540"/>
            <a:ext cx="1893553" cy="1755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3348" y="2323335"/>
            <a:ext cx="60960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</a:t>
            </a:r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endParaRPr lang="en-GB" sz="1150" dirty="0"/>
          </a:p>
          <a:p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r>
              <a:rPr lang="en-GB" sz="1150" dirty="0"/>
              <a:t> </a:t>
            </a:r>
            <a:r>
              <a:rPr lang="en-GB" sz="1150" dirty="0" err="1"/>
              <a:t>tektonik</a:t>
            </a:r>
            <a:r>
              <a:rPr lang="en-GB" sz="1150" dirty="0"/>
              <a:t> </a:t>
            </a:r>
            <a:r>
              <a:rPr lang="en-GB" sz="1150" dirty="0" err="1"/>
              <a:t>bisa</a:t>
            </a:r>
            <a:r>
              <a:rPr lang="en-GB" sz="1150" dirty="0"/>
              <a:t> </a:t>
            </a:r>
            <a:r>
              <a:rPr lang="en-GB" sz="1150" dirty="0" err="1"/>
              <a:t>terjadi</a:t>
            </a:r>
            <a:r>
              <a:rPr lang="en-GB" sz="1150" dirty="0"/>
              <a:t> </a:t>
            </a:r>
            <a:r>
              <a:rPr lang="en-GB" sz="1150" dirty="0" err="1"/>
              <a:t>karena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karakter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yang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lemah</a:t>
            </a:r>
            <a:r>
              <a:rPr lang="en-GB" sz="1150" dirty="0"/>
              <a:t>. </a:t>
            </a:r>
            <a:r>
              <a:rPr lang="en-GB" sz="1150" dirty="0" err="1"/>
              <a:t>Pelepasan</a:t>
            </a:r>
            <a:r>
              <a:rPr lang="en-GB" sz="1150" dirty="0"/>
              <a:t> </a:t>
            </a:r>
            <a:r>
              <a:rPr lang="en-GB" sz="1150" dirty="0" err="1"/>
              <a:t>panas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mantel </a:t>
            </a:r>
            <a:r>
              <a:rPr lang="en-GB" sz="1150" dirty="0" err="1"/>
              <a:t>telah</a:t>
            </a:r>
            <a:r>
              <a:rPr lang="en-GB" sz="1150" dirty="0"/>
              <a:t> </a:t>
            </a:r>
            <a:r>
              <a:rPr lang="en-GB" sz="1150" dirty="0" err="1"/>
              <a:t>didapati</a:t>
            </a:r>
            <a:r>
              <a:rPr lang="en-GB" sz="1150" dirty="0"/>
              <a:t> </a:t>
            </a:r>
            <a:r>
              <a:rPr lang="en-GB" sz="1150" dirty="0" err="1"/>
              <a:t>sebagai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asli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</a:t>
            </a:r>
            <a:r>
              <a:rPr lang="en-GB" sz="1150" dirty="0" err="1"/>
              <a:t>energi</a:t>
            </a:r>
            <a:r>
              <a:rPr lang="en-GB" sz="1150" dirty="0"/>
              <a:t> yang </a:t>
            </a:r>
            <a:r>
              <a:rPr lang="en-GB" sz="1150" dirty="0" err="1"/>
              <a:t>menggerakkan</a:t>
            </a:r>
            <a:r>
              <a:rPr lang="en-GB" sz="1150" dirty="0"/>
              <a:t> </a:t>
            </a:r>
            <a:r>
              <a:rPr lang="en-GB" sz="1150" dirty="0" err="1"/>
              <a:t>lempeng</a:t>
            </a:r>
            <a:r>
              <a:rPr lang="en-GB" sz="1150" dirty="0"/>
              <a:t> </a:t>
            </a:r>
            <a:r>
              <a:rPr lang="en-GB" sz="1150" dirty="0" err="1"/>
              <a:t>tektonik</a:t>
            </a:r>
            <a:r>
              <a:rPr lang="en-GB" sz="1150" dirty="0"/>
              <a:t>. </a:t>
            </a:r>
            <a:r>
              <a:rPr lang="en-GB" sz="1150" dirty="0" err="1"/>
              <a:t>Pandangan</a:t>
            </a:r>
            <a:r>
              <a:rPr lang="en-GB" sz="1150" dirty="0"/>
              <a:t> yang </a:t>
            </a:r>
            <a:r>
              <a:rPr lang="en-GB" sz="1150" dirty="0" err="1"/>
              <a:t>disetujui</a:t>
            </a:r>
            <a:r>
              <a:rPr lang="en-GB" sz="1150" dirty="0"/>
              <a:t> </a:t>
            </a:r>
            <a:r>
              <a:rPr lang="en-GB" sz="1150" dirty="0" err="1"/>
              <a:t>sekarang</a:t>
            </a:r>
            <a:r>
              <a:rPr lang="en-GB" sz="1150" dirty="0"/>
              <a:t>, </a:t>
            </a:r>
            <a:r>
              <a:rPr lang="en-GB" sz="1150" dirty="0" err="1"/>
              <a:t>meskipun</a:t>
            </a:r>
            <a:r>
              <a:rPr lang="en-GB" sz="1150" dirty="0"/>
              <a:t>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cukup</a:t>
            </a:r>
            <a:r>
              <a:rPr lang="en-GB" sz="1150" dirty="0"/>
              <a:t> </a:t>
            </a:r>
            <a:r>
              <a:rPr lang="en-GB" sz="1150" dirty="0" err="1"/>
              <a:t>diperdebatkan</a:t>
            </a:r>
            <a:r>
              <a:rPr lang="en-GB" sz="1150" dirty="0"/>
              <a:t>, </a:t>
            </a:r>
            <a:r>
              <a:rPr lang="en-GB" sz="1150" dirty="0" err="1"/>
              <a:t>adalah</a:t>
            </a:r>
            <a:r>
              <a:rPr lang="en-GB" sz="1150" dirty="0"/>
              <a:t> </a:t>
            </a:r>
            <a:r>
              <a:rPr lang="en-GB" sz="1150" dirty="0" err="1"/>
              <a:t>bahwa</a:t>
            </a:r>
            <a:r>
              <a:rPr lang="en-GB" sz="1150" dirty="0"/>
              <a:t> </a:t>
            </a:r>
            <a:r>
              <a:rPr lang="en-GB" sz="1150" dirty="0" err="1"/>
              <a:t>kelebihan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yang </a:t>
            </a:r>
            <a:r>
              <a:rPr lang="en-GB" sz="1150" dirty="0" err="1"/>
              <a:t>membuatnya</a:t>
            </a:r>
            <a:r>
              <a:rPr lang="en-GB" sz="1150" dirty="0"/>
              <a:t> </a:t>
            </a:r>
            <a:r>
              <a:rPr lang="en-GB" sz="1150" dirty="0" err="1"/>
              <a:t>menyusup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</a:t>
            </a:r>
            <a:r>
              <a:rPr lang="en-GB" sz="1150" dirty="0" err="1"/>
              <a:t>bawah</a:t>
            </a:r>
            <a:r>
              <a:rPr lang="en-GB" sz="1150" dirty="0"/>
              <a:t> di zona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adalah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terkuat</a:t>
            </a:r>
            <a:r>
              <a:rPr lang="en-GB" sz="1150" dirty="0"/>
              <a:t> </a:t>
            </a:r>
            <a:r>
              <a:rPr lang="en-GB" sz="1150" dirty="0" err="1"/>
              <a:t>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.</a:t>
            </a:r>
          </a:p>
          <a:p>
            <a:endParaRPr lang="en-GB" sz="1150" dirty="0"/>
          </a:p>
          <a:p>
            <a:r>
              <a:rPr lang="en-GB" sz="1150" dirty="0" err="1"/>
              <a:t>Pada</a:t>
            </a:r>
            <a:r>
              <a:rPr lang="en-GB" sz="1150" dirty="0"/>
              <a:t> </a:t>
            </a:r>
            <a:r>
              <a:rPr lang="en-GB" sz="1150" dirty="0" err="1"/>
              <a:t>waktu</a:t>
            </a:r>
            <a:r>
              <a:rPr lang="en-GB" sz="1150" dirty="0"/>
              <a:t> </a:t>
            </a:r>
            <a:r>
              <a:rPr lang="en-GB" sz="1150" dirty="0" err="1"/>
              <a:t>pembentukannya</a:t>
            </a:r>
            <a:r>
              <a:rPr lang="en-GB" sz="1150" dirty="0"/>
              <a:t> di </a:t>
            </a:r>
            <a:r>
              <a:rPr lang="en-GB" sz="1150" dirty="0" err="1"/>
              <a:t>Punggungan</a:t>
            </a:r>
            <a:r>
              <a:rPr lang="en-GB" sz="1150" dirty="0"/>
              <a:t> </a:t>
            </a:r>
            <a:r>
              <a:rPr lang="en-GB" sz="1150" dirty="0" err="1"/>
              <a:t>tengah</a:t>
            </a:r>
            <a:r>
              <a:rPr lang="en-GB" sz="1150" dirty="0"/>
              <a:t> </a:t>
            </a:r>
            <a:r>
              <a:rPr lang="en-GB" sz="1150" dirty="0" err="1"/>
              <a:t>samudra</a:t>
            </a:r>
            <a:r>
              <a:rPr lang="en-GB" sz="1150" dirty="0"/>
              <a:t> (mid ocean ridge), </a:t>
            </a:r>
            <a:r>
              <a:rPr lang="en-GB" sz="1150" dirty="0" err="1"/>
              <a:t>litosfer</a:t>
            </a:r>
            <a:r>
              <a:rPr lang="en-GB" sz="1150" dirty="0"/>
              <a:t> </a:t>
            </a:r>
            <a:r>
              <a:rPr lang="en-GB" sz="1150" dirty="0" err="1"/>
              <a:t>samudera</a:t>
            </a:r>
            <a:r>
              <a:rPr lang="en-GB" sz="1150" dirty="0"/>
              <a:t> </a:t>
            </a:r>
            <a:r>
              <a:rPr lang="en-GB" sz="1150" dirty="0" err="1"/>
              <a:t>pada</a:t>
            </a:r>
            <a:r>
              <a:rPr lang="en-GB" sz="1150" dirty="0"/>
              <a:t> </a:t>
            </a:r>
            <a:r>
              <a:rPr lang="en-GB" sz="1150" dirty="0" err="1"/>
              <a:t>mulanya</a:t>
            </a:r>
            <a:r>
              <a:rPr lang="en-GB" sz="1150" dirty="0"/>
              <a:t> </a:t>
            </a:r>
            <a:r>
              <a:rPr lang="en-GB" sz="1150" dirty="0" err="1"/>
              <a:t>memiliki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yang </a:t>
            </a:r>
            <a:r>
              <a:rPr lang="en-GB" sz="1150" dirty="0" err="1"/>
              <a:t>lebih</a:t>
            </a:r>
            <a:r>
              <a:rPr lang="en-GB" sz="1150" dirty="0"/>
              <a:t> </a:t>
            </a:r>
            <a:r>
              <a:rPr lang="en-GB" sz="1150" dirty="0" err="1"/>
              <a:t>rendah</a:t>
            </a:r>
            <a:r>
              <a:rPr lang="en-GB" sz="1150" dirty="0"/>
              <a:t> </a:t>
            </a:r>
            <a:r>
              <a:rPr lang="en-GB" sz="1150" dirty="0" err="1"/>
              <a:t>dari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di </a:t>
            </a:r>
            <a:r>
              <a:rPr lang="en-GB" sz="1150" dirty="0" err="1"/>
              <a:t>sekitarnya</a:t>
            </a:r>
            <a:r>
              <a:rPr lang="en-GB" sz="1150" dirty="0"/>
              <a:t>, </a:t>
            </a:r>
            <a:r>
              <a:rPr lang="en-GB" sz="1150" dirty="0" err="1"/>
              <a:t>tetapi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ini</a:t>
            </a:r>
            <a:r>
              <a:rPr lang="en-GB" sz="1150" dirty="0"/>
              <a:t> </a:t>
            </a:r>
            <a:r>
              <a:rPr lang="en-GB" sz="1150" dirty="0" err="1"/>
              <a:t>meningkat</a:t>
            </a:r>
            <a:r>
              <a:rPr lang="en-GB" sz="1150" dirty="0"/>
              <a:t> </a:t>
            </a:r>
            <a:r>
              <a:rPr lang="en-GB" sz="1150" dirty="0" err="1"/>
              <a:t>seiring</a:t>
            </a:r>
            <a:r>
              <a:rPr lang="en-GB" sz="1150" dirty="0"/>
              <a:t> </a:t>
            </a:r>
            <a:r>
              <a:rPr lang="en-GB" sz="1150" dirty="0" err="1"/>
              <a:t>dengan</a:t>
            </a:r>
            <a:r>
              <a:rPr lang="en-GB" sz="1150" dirty="0"/>
              <a:t> </a:t>
            </a:r>
            <a:r>
              <a:rPr lang="en-GB" sz="1150" dirty="0" err="1"/>
              <a:t>penuaan</a:t>
            </a:r>
            <a:r>
              <a:rPr lang="en-GB" sz="1150" dirty="0"/>
              <a:t> </a:t>
            </a:r>
            <a:r>
              <a:rPr lang="en-GB" sz="1150" dirty="0" err="1"/>
              <a:t>karena</a:t>
            </a:r>
            <a:r>
              <a:rPr lang="en-GB" sz="1150" dirty="0"/>
              <a:t> </a:t>
            </a:r>
            <a:r>
              <a:rPr lang="en-GB" sz="1150" dirty="0" err="1"/>
              <a:t>terjadinya</a:t>
            </a:r>
            <a:r>
              <a:rPr lang="en-GB" sz="1150" dirty="0"/>
              <a:t> </a:t>
            </a:r>
            <a:r>
              <a:rPr lang="en-GB" sz="1150" dirty="0" err="1"/>
              <a:t>pendinginan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penebalan</a:t>
            </a:r>
            <a:r>
              <a:rPr lang="en-GB" sz="1150" dirty="0"/>
              <a:t>. </a:t>
            </a:r>
            <a:r>
              <a:rPr lang="en-GB" sz="1150" dirty="0" err="1"/>
              <a:t>Besarnya</a:t>
            </a:r>
            <a:r>
              <a:rPr lang="en-GB" sz="1150" dirty="0"/>
              <a:t> </a:t>
            </a:r>
            <a:r>
              <a:rPr lang="en-GB" sz="1150" dirty="0" err="1"/>
              <a:t>kepadatan</a:t>
            </a:r>
            <a:r>
              <a:rPr lang="en-GB" sz="1150" dirty="0"/>
              <a:t> </a:t>
            </a:r>
            <a:r>
              <a:rPr lang="en-GB" sz="1150" dirty="0" err="1"/>
              <a:t>litosfer</a:t>
            </a:r>
            <a:r>
              <a:rPr lang="en-GB" sz="1150" dirty="0"/>
              <a:t> yang lama </a:t>
            </a:r>
            <a:r>
              <a:rPr lang="en-GB" sz="1150" dirty="0" err="1"/>
              <a:t>relatif</a:t>
            </a:r>
            <a:r>
              <a:rPr lang="en-GB" sz="1150" dirty="0"/>
              <a:t> </a:t>
            </a:r>
            <a:r>
              <a:rPr lang="en-GB" sz="1150" dirty="0" err="1"/>
              <a:t>terhadap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di </a:t>
            </a:r>
            <a:r>
              <a:rPr lang="en-GB" sz="1150" dirty="0" err="1"/>
              <a:t>bawahnya</a:t>
            </a:r>
            <a:r>
              <a:rPr lang="en-GB" sz="1150" dirty="0"/>
              <a:t> </a:t>
            </a:r>
            <a:r>
              <a:rPr lang="en-GB" sz="1150" dirty="0" err="1"/>
              <a:t>memungkinkan</a:t>
            </a:r>
            <a:r>
              <a:rPr lang="en-GB" sz="1150" dirty="0"/>
              <a:t> </a:t>
            </a:r>
            <a:r>
              <a:rPr lang="en-GB" sz="1150" dirty="0" err="1"/>
              <a:t>terjadinya</a:t>
            </a:r>
            <a:r>
              <a:rPr lang="en-GB" sz="1150" dirty="0"/>
              <a:t> </a:t>
            </a:r>
            <a:r>
              <a:rPr lang="en-GB" sz="1150" dirty="0" err="1"/>
              <a:t>penyusupan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mantel yang </a:t>
            </a:r>
            <a:r>
              <a:rPr lang="en-GB" sz="1150" dirty="0" err="1"/>
              <a:t>dalam</a:t>
            </a:r>
            <a:r>
              <a:rPr lang="en-GB" sz="1150" dirty="0"/>
              <a:t> di zona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sehingga</a:t>
            </a:r>
            <a:r>
              <a:rPr lang="en-GB" sz="1150" dirty="0"/>
              <a:t> </a:t>
            </a:r>
            <a:r>
              <a:rPr lang="en-GB" sz="1150" dirty="0" err="1"/>
              <a:t>menjadi</a:t>
            </a:r>
            <a:r>
              <a:rPr lang="en-GB" sz="1150" dirty="0"/>
              <a:t>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sebagian</a:t>
            </a:r>
            <a:r>
              <a:rPr lang="en-GB" sz="1150" dirty="0"/>
              <a:t> </a:t>
            </a:r>
            <a:r>
              <a:rPr lang="en-GB" sz="1150" dirty="0" err="1"/>
              <a:t>besar</a:t>
            </a:r>
            <a:r>
              <a:rPr lang="en-GB" sz="1150" dirty="0"/>
              <a:t> </a:t>
            </a:r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penggerak-pergerakan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. </a:t>
            </a:r>
            <a:r>
              <a:rPr lang="en-GB" sz="1150" dirty="0" err="1"/>
              <a:t>Kelemahan</a:t>
            </a:r>
            <a:r>
              <a:rPr lang="en-GB" sz="1150" dirty="0"/>
              <a:t> </a:t>
            </a:r>
            <a:r>
              <a:rPr lang="en-GB" sz="1150" dirty="0" err="1"/>
              <a:t>astenosfer</a:t>
            </a:r>
            <a:r>
              <a:rPr lang="en-GB" sz="1150" dirty="0"/>
              <a:t> </a:t>
            </a:r>
            <a:r>
              <a:rPr lang="en-GB" sz="1150" dirty="0" err="1"/>
              <a:t>memungkinkan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</a:t>
            </a:r>
            <a:r>
              <a:rPr lang="en-GB" sz="1150" dirty="0" err="1"/>
              <a:t>untuk</a:t>
            </a:r>
            <a:r>
              <a:rPr lang="en-GB" sz="1150" dirty="0"/>
              <a:t> </a:t>
            </a:r>
            <a:r>
              <a:rPr lang="en-GB" sz="1150" dirty="0" err="1"/>
              <a:t>bergerak</a:t>
            </a:r>
            <a:r>
              <a:rPr lang="en-GB" sz="1150" dirty="0"/>
              <a:t> </a:t>
            </a:r>
            <a:r>
              <a:rPr lang="en-GB" sz="1150" dirty="0" err="1"/>
              <a:t>secara</a:t>
            </a:r>
            <a:r>
              <a:rPr lang="en-GB" sz="1150" dirty="0"/>
              <a:t> </a:t>
            </a:r>
            <a:r>
              <a:rPr lang="en-GB" sz="1150" dirty="0" err="1"/>
              <a:t>mudah</a:t>
            </a:r>
            <a:r>
              <a:rPr lang="en-GB" sz="1150" dirty="0"/>
              <a:t> </a:t>
            </a:r>
            <a:r>
              <a:rPr lang="en-GB" sz="1150" dirty="0" err="1"/>
              <a:t>menuju</a:t>
            </a:r>
            <a:r>
              <a:rPr lang="en-GB" sz="1150" dirty="0"/>
              <a:t> </a:t>
            </a:r>
            <a:r>
              <a:rPr lang="en-GB" sz="1150" dirty="0" err="1"/>
              <a:t>ke</a:t>
            </a:r>
            <a:r>
              <a:rPr lang="en-GB" sz="1150" dirty="0"/>
              <a:t> </a:t>
            </a:r>
            <a:r>
              <a:rPr lang="en-GB" sz="1150" dirty="0" err="1"/>
              <a:t>arah</a:t>
            </a:r>
            <a:r>
              <a:rPr lang="en-GB" sz="1150" dirty="0"/>
              <a:t> zona </a:t>
            </a:r>
            <a:r>
              <a:rPr lang="en-GB" sz="1150" dirty="0" err="1"/>
              <a:t>subduksi</a:t>
            </a:r>
            <a:r>
              <a:rPr lang="en-GB" sz="1150" dirty="0"/>
              <a:t> [22] </a:t>
            </a:r>
            <a:r>
              <a:rPr lang="en-GB" sz="1150" dirty="0" err="1"/>
              <a:t>Meskipun</a:t>
            </a:r>
            <a:r>
              <a:rPr lang="en-GB" sz="1150" dirty="0"/>
              <a:t> </a:t>
            </a:r>
            <a:r>
              <a:rPr lang="en-GB" sz="1150" dirty="0" err="1"/>
              <a:t>subduksi</a:t>
            </a:r>
            <a:r>
              <a:rPr lang="en-GB" sz="1150" dirty="0"/>
              <a:t> </a:t>
            </a:r>
            <a:r>
              <a:rPr lang="en-GB" sz="1150" dirty="0" err="1"/>
              <a:t>dipercaya</a:t>
            </a:r>
            <a:r>
              <a:rPr lang="en-GB" sz="1150" dirty="0"/>
              <a:t> </a:t>
            </a:r>
            <a:r>
              <a:rPr lang="en-GB" sz="1150" dirty="0" err="1"/>
              <a:t>sebagai</a:t>
            </a:r>
            <a:r>
              <a:rPr lang="en-GB" sz="1150" dirty="0"/>
              <a:t> </a:t>
            </a:r>
            <a:r>
              <a:rPr lang="en-GB" sz="1150" dirty="0" err="1"/>
              <a:t>kekuatan</a:t>
            </a:r>
            <a:r>
              <a:rPr lang="en-GB" sz="1150" dirty="0"/>
              <a:t> </a:t>
            </a:r>
            <a:r>
              <a:rPr lang="en-GB" sz="1150" dirty="0" err="1"/>
              <a:t>terkuat</a:t>
            </a:r>
            <a:r>
              <a:rPr lang="en-GB" sz="1150" dirty="0"/>
              <a:t> </a:t>
            </a:r>
            <a:r>
              <a:rPr lang="en-GB" sz="1150" dirty="0" err="1"/>
              <a:t>penggerak-pergerakan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,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ada</a:t>
            </a:r>
            <a:r>
              <a:rPr lang="en-GB" sz="1150" dirty="0"/>
              <a:t> </a:t>
            </a:r>
            <a:r>
              <a:rPr lang="en-GB" sz="1150" dirty="0" err="1"/>
              <a:t>gaya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lain yang </a:t>
            </a:r>
            <a:r>
              <a:rPr lang="en-GB" sz="1150" dirty="0" err="1"/>
              <a:t>dibuktikan</a:t>
            </a:r>
            <a:r>
              <a:rPr lang="en-GB" sz="1150" dirty="0"/>
              <a:t> </a:t>
            </a:r>
            <a:r>
              <a:rPr lang="en-GB" sz="1150" dirty="0" err="1"/>
              <a:t>dengan</a:t>
            </a:r>
            <a:r>
              <a:rPr lang="en-GB" sz="1150" dirty="0"/>
              <a:t> </a:t>
            </a:r>
            <a:r>
              <a:rPr lang="en-GB" sz="1150" dirty="0" err="1"/>
              <a:t>adanya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</a:t>
            </a:r>
            <a:r>
              <a:rPr lang="en-GB" sz="1150" dirty="0" err="1"/>
              <a:t>seperti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Amerika Utara, </a:t>
            </a:r>
            <a:r>
              <a:rPr lang="en-GB" sz="1150" dirty="0" err="1"/>
              <a:t>juga</a:t>
            </a:r>
            <a:r>
              <a:rPr lang="en-GB" sz="1150" dirty="0"/>
              <a:t> </a:t>
            </a:r>
            <a:r>
              <a:rPr lang="en-GB" sz="1150" dirty="0" err="1"/>
              <a:t>lempengan</a:t>
            </a:r>
            <a:r>
              <a:rPr lang="en-GB" sz="1150" dirty="0"/>
              <a:t> Eurasia yang </a:t>
            </a:r>
            <a:r>
              <a:rPr lang="en-GB" sz="1150" dirty="0" err="1"/>
              <a:t>bergerak</a:t>
            </a:r>
            <a:r>
              <a:rPr lang="en-GB" sz="1150" dirty="0"/>
              <a:t> </a:t>
            </a:r>
            <a:r>
              <a:rPr lang="en-GB" sz="1150" dirty="0" err="1"/>
              <a:t>tetapi</a:t>
            </a:r>
            <a:r>
              <a:rPr lang="en-GB" sz="1150" dirty="0"/>
              <a:t> </a:t>
            </a:r>
            <a:r>
              <a:rPr lang="en-GB" sz="1150" dirty="0" err="1"/>
              <a:t>tidak</a:t>
            </a:r>
            <a:r>
              <a:rPr lang="en-GB" sz="1150" dirty="0"/>
              <a:t> </a:t>
            </a:r>
            <a:r>
              <a:rPr lang="en-GB" sz="1150" dirty="0" err="1"/>
              <a:t>mengalami</a:t>
            </a:r>
            <a:r>
              <a:rPr lang="en-GB" sz="1150" dirty="0"/>
              <a:t> </a:t>
            </a:r>
            <a:r>
              <a:rPr lang="en-GB" sz="1150" dirty="0" err="1"/>
              <a:t>subduksi</a:t>
            </a:r>
            <a:r>
              <a:rPr lang="en-GB" sz="1150" dirty="0"/>
              <a:t> di </a:t>
            </a:r>
            <a:r>
              <a:rPr lang="en-GB" sz="1150" dirty="0" err="1"/>
              <a:t>manapun</a:t>
            </a:r>
            <a:r>
              <a:rPr lang="en-GB" sz="1150" dirty="0"/>
              <a:t>. </a:t>
            </a:r>
            <a:r>
              <a:rPr lang="en-GB" sz="1150" dirty="0" err="1"/>
              <a:t>Sumber</a:t>
            </a:r>
            <a:r>
              <a:rPr lang="en-GB" sz="1150" dirty="0"/>
              <a:t> </a:t>
            </a:r>
            <a:r>
              <a:rPr lang="en-GB" sz="1150" dirty="0" err="1"/>
              <a:t>penggerak</a:t>
            </a:r>
            <a:r>
              <a:rPr lang="en-GB" sz="1150" dirty="0"/>
              <a:t> </a:t>
            </a:r>
            <a:r>
              <a:rPr lang="en-GB" sz="1150" dirty="0" err="1"/>
              <a:t>ini</a:t>
            </a:r>
            <a:r>
              <a:rPr lang="en-GB" sz="1150" dirty="0"/>
              <a:t> </a:t>
            </a:r>
            <a:r>
              <a:rPr lang="en-GB" sz="1150" dirty="0" err="1"/>
              <a:t>masih</a:t>
            </a:r>
            <a:r>
              <a:rPr lang="en-GB" sz="1150" dirty="0"/>
              <a:t> </a:t>
            </a:r>
            <a:r>
              <a:rPr lang="en-GB" sz="1150" dirty="0" err="1"/>
              <a:t>menjadi</a:t>
            </a:r>
            <a:r>
              <a:rPr lang="en-GB" sz="1150" dirty="0"/>
              <a:t> </a:t>
            </a:r>
            <a:r>
              <a:rPr lang="en-GB" sz="1150" dirty="0" err="1"/>
              <a:t>topik</a:t>
            </a:r>
            <a:r>
              <a:rPr lang="en-GB" sz="1150" dirty="0"/>
              <a:t> </a:t>
            </a:r>
            <a:r>
              <a:rPr lang="en-GB" sz="1150" dirty="0" err="1"/>
              <a:t>penelitian</a:t>
            </a:r>
            <a:r>
              <a:rPr lang="en-GB" sz="1150" dirty="0"/>
              <a:t> </a:t>
            </a:r>
            <a:r>
              <a:rPr lang="en-GB" sz="1150" dirty="0" err="1"/>
              <a:t>intensif</a:t>
            </a:r>
            <a:r>
              <a:rPr lang="en-GB" sz="1150" dirty="0"/>
              <a:t> </a:t>
            </a:r>
            <a:r>
              <a:rPr lang="en-GB" sz="1150" dirty="0" err="1"/>
              <a:t>dan</a:t>
            </a:r>
            <a:r>
              <a:rPr lang="en-GB" sz="1150" dirty="0"/>
              <a:t> </a:t>
            </a:r>
            <a:r>
              <a:rPr lang="en-GB" sz="1150" dirty="0" err="1"/>
              <a:t>diskusi</a:t>
            </a:r>
            <a:r>
              <a:rPr lang="en-GB" sz="1150" dirty="0"/>
              <a:t> di </a:t>
            </a:r>
            <a:r>
              <a:rPr lang="en-GB" sz="1150" dirty="0" err="1"/>
              <a:t>kalangan</a:t>
            </a:r>
            <a:r>
              <a:rPr lang="en-GB" sz="1150" dirty="0"/>
              <a:t> </a:t>
            </a:r>
            <a:r>
              <a:rPr lang="en-GB" sz="1150" dirty="0" err="1"/>
              <a:t>ilmuwan</a:t>
            </a:r>
            <a:r>
              <a:rPr lang="en-GB" sz="1150" dirty="0"/>
              <a:t> </a:t>
            </a:r>
            <a:r>
              <a:rPr lang="en-GB" sz="1150" dirty="0" err="1"/>
              <a:t>ilmu</a:t>
            </a:r>
            <a:r>
              <a:rPr lang="en-GB" sz="1150" dirty="0"/>
              <a:t> </a:t>
            </a:r>
            <a:r>
              <a:rPr lang="en-GB" sz="1150" dirty="0" err="1"/>
              <a:t>bumi</a:t>
            </a:r>
            <a:r>
              <a:rPr lang="en-GB" sz="1150" dirty="0"/>
              <a:t>.</a:t>
            </a:r>
          </a:p>
          <a:p>
            <a:endParaRPr lang="en-GB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85" y="4101614"/>
            <a:ext cx="2414491" cy="13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79483" y="431981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2553418" y="850174"/>
            <a:ext cx="8584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Kekuatan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penggerak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pergerakan</a:t>
            </a:r>
            <a:r>
              <a:rPr lang="en-US" sz="4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4800" dirty="0" err="1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lempeng</a:t>
            </a:r>
            <a:endParaRPr lang="en-US" sz="48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44" y="4018544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1304878" y="2165876"/>
            <a:ext cx="101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Pencitraan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tiga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dimensi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interior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bumi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tomografi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seismik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menunjukkan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distribusi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heterogen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lateral di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seluruh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Variasi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bersifat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material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kimia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batuan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), mineral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variasi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struktur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mineral),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termal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ekspansi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kontraksi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termal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energi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).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Manifestasi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keheterogenan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kepadatan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apung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(buoyancy forces) [23]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Bagaimana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berhubungan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langsung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planet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masih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bidang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sedang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dipelajari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dibincangkan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geodinamika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lain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cara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energi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harus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dipindahkan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supaya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bergerak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Ada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gaya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pengaruhnya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planet,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friksi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5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3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896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4FAC87-413B-4139-B813-B1DC65A2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754820"/>
            <a:ext cx="3562350" cy="25190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0A5-D6B7-4D8B-A6F6-7DF368602FB4}"/>
              </a:ext>
            </a:extLst>
          </p:cNvPr>
          <p:cNvGrpSpPr/>
          <p:nvPr/>
        </p:nvGrpSpPr>
        <p:grpSpPr>
          <a:xfrm>
            <a:off x="3760666" y="5585040"/>
            <a:ext cx="4670669" cy="939931"/>
            <a:chOff x="3760666" y="5585040"/>
            <a:chExt cx="4670669" cy="93993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0CAD0A3-E98E-4CAC-A690-B8D3C8E2894E}"/>
                </a:ext>
              </a:extLst>
            </p:cNvPr>
            <p:cNvSpPr/>
            <p:nvPr/>
          </p:nvSpPr>
          <p:spPr>
            <a:xfrm>
              <a:off x="3760666" y="5728371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E14EBA-D4FF-457C-9EAE-E5CFEBE75D02}"/>
                </a:ext>
              </a:extLst>
            </p:cNvPr>
            <p:cNvSpPr txBox="1"/>
            <p:nvPr/>
          </p:nvSpPr>
          <p:spPr>
            <a:xfrm>
              <a:off x="4839350" y="5585040"/>
              <a:ext cx="21050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lempeng</a:t>
              </a:r>
              <a:endParaRPr lang="en-US" sz="54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92CFFC-7807-4EF6-B26C-C3CCFBE1C6DE}"/>
              </a:ext>
            </a:extLst>
          </p:cNvPr>
          <p:cNvGrpSpPr/>
          <p:nvPr/>
        </p:nvGrpSpPr>
        <p:grpSpPr>
          <a:xfrm>
            <a:off x="4748378" y="1574861"/>
            <a:ext cx="829090" cy="754682"/>
            <a:chOff x="4378783" y="1422461"/>
            <a:chExt cx="829090" cy="7546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AEEFB8F-ED9A-42CC-9566-538E972A8A5D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AC2252AE-23D0-4730-8A79-C0F3F96FF29F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46B2ECB-52DA-4A0A-8C77-842BFDEEC8F6}"/>
              </a:ext>
            </a:extLst>
          </p:cNvPr>
          <p:cNvGrpSpPr/>
          <p:nvPr/>
        </p:nvGrpSpPr>
        <p:grpSpPr>
          <a:xfrm flipH="1">
            <a:off x="6708368" y="1574861"/>
            <a:ext cx="829090" cy="754682"/>
            <a:chOff x="4378783" y="1422461"/>
            <a:chExt cx="829090" cy="75468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403054-F482-4C23-8F01-F702DC6A199A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644AC1B1-8741-4555-8DE6-A09D32030DE1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D035DB-510D-4B7F-ABD9-46F737E5B044}"/>
              </a:ext>
            </a:extLst>
          </p:cNvPr>
          <p:cNvGrpSpPr/>
          <p:nvPr/>
        </p:nvGrpSpPr>
        <p:grpSpPr>
          <a:xfrm flipH="1">
            <a:off x="7781153" y="3548934"/>
            <a:ext cx="805342" cy="449058"/>
            <a:chOff x="4378783" y="1422461"/>
            <a:chExt cx="939217" cy="52370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E786870-30D1-4CE1-BA36-1B8805EFAB2D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F2D6826A-21EE-4182-A706-6DCCC44CF186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CD814BB-F861-4D2E-B92C-CF8618FC0822}"/>
              </a:ext>
            </a:extLst>
          </p:cNvPr>
          <p:cNvGrpSpPr/>
          <p:nvPr/>
        </p:nvGrpSpPr>
        <p:grpSpPr>
          <a:xfrm>
            <a:off x="3560296" y="3531531"/>
            <a:ext cx="805342" cy="449058"/>
            <a:chOff x="4378783" y="1422461"/>
            <a:chExt cx="939217" cy="52370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811EBAF-1011-4BAE-B8EF-A11DFF2237A0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D6F6C272-7BD8-4BA4-8016-DF4C4EB6F795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AFD76C0-997D-498D-AE90-D2A25D382F3C}"/>
              </a:ext>
            </a:extLst>
          </p:cNvPr>
          <p:cNvSpPr txBox="1"/>
          <p:nvPr/>
        </p:nvSpPr>
        <p:spPr>
          <a:xfrm>
            <a:off x="7577886" y="780305"/>
            <a:ext cx="328361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Slab suction</a:t>
            </a:r>
          </a:p>
          <a:p>
            <a:pPr algn="ctr"/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lokal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zona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subduksi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Penyerotan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(slab suction)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bisa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kondisi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geodinamik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di mana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basal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terus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bekerja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ia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masuk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mantel,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meskipun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sebetulnya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bekerja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pada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sisi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05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50" dirty="0" err="1">
                <a:latin typeface="MV Boli" panose="02000500030200090000" pitchFamily="2" charset="0"/>
                <a:cs typeface="MV Boli" panose="02000500030200090000" pitchFamily="2" charset="0"/>
              </a:rPr>
              <a:t>bawah</a:t>
            </a:r>
            <a:r>
              <a:rPr lang="en-US" sz="1050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05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B69BB89-E382-4532-AF71-34E92F1D82F1}"/>
              </a:ext>
            </a:extLst>
          </p:cNvPr>
          <p:cNvSpPr txBox="1"/>
          <p:nvPr/>
        </p:nvSpPr>
        <p:spPr>
          <a:xfrm>
            <a:off x="1382481" y="789507"/>
            <a:ext cx="328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Gaya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gesek</a:t>
            </a:r>
            <a:endParaRPr lang="en-US" sz="12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Basal drag</a:t>
            </a:r>
          </a:p>
          <a:p>
            <a:pPr algn="ctr"/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berskala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di mantel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disalurkan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melalui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didorong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gesekan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astenosfer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2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.[24]</a:t>
            </a:r>
            <a:endParaRPr lang="en-US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A7BA09-50F0-476A-9D07-D8F0489A0CED}"/>
              </a:ext>
            </a:extLst>
          </p:cNvPr>
          <p:cNvSpPr txBox="1"/>
          <p:nvPr/>
        </p:nvSpPr>
        <p:spPr>
          <a:xfrm>
            <a:off x="8462988" y="2673822"/>
            <a:ext cx="32836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Slab-pull (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tarikan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</a:p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sebagian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disebabkan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oleh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turun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palung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.[26] Ada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bukti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banyak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skala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materi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Punggung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mungkin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sekali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bagian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konveksi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model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awal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Tektonik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menggambarkan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lempeng-lempeng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menumpang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sel-sel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seperti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ban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berjalan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endParaRPr lang="en-US" sz="11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17B5F6-A985-4F08-BFC3-8AD83AE27DA2}"/>
              </a:ext>
            </a:extLst>
          </p:cNvPr>
          <p:cNvSpPr txBox="1"/>
          <p:nvPr/>
        </p:nvSpPr>
        <p:spPr>
          <a:xfrm>
            <a:off x="533023" y="2781545"/>
            <a:ext cx="32836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Runtuhan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gravitasi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: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Pergerakan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tingginya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Punggung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Litosfer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samudera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dingin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padat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daripada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panas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sumbernya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ketebalan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semakin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meningkat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tenggelam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mantel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mengkompensasikan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beratnya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menghasilkan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sedikit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inklinasi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lateral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proporsional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jarak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sumbu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.: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Aesthet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2712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Amatic SC</vt:lpstr>
      <vt:lpstr>Arial</vt:lpstr>
      <vt:lpstr>MV Boli</vt:lpstr>
      <vt:lpstr>Calibri</vt:lpstr>
      <vt:lpstr>Calibri Light</vt:lpstr>
      <vt:lpstr>Amatemora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</dc:creator>
  <cp:lastModifiedBy>HP</cp:lastModifiedBy>
  <cp:revision>33</cp:revision>
  <dcterms:created xsi:type="dcterms:W3CDTF">2021-09-07T06:03:20Z</dcterms:created>
  <dcterms:modified xsi:type="dcterms:W3CDTF">2022-04-26T17:16:40Z</dcterms:modified>
</cp:coreProperties>
</file>